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0" r:id="rId1"/>
  </p:sldMasterIdLst>
  <p:notesMasterIdLst>
    <p:notesMasterId r:id="rId93"/>
  </p:notesMasterIdLst>
  <p:sldIdLst>
    <p:sldId id="286" r:id="rId2"/>
    <p:sldId id="287" r:id="rId3"/>
    <p:sldId id="288" r:id="rId4"/>
    <p:sldId id="293" r:id="rId5"/>
    <p:sldId id="290" r:id="rId6"/>
    <p:sldId id="291" r:id="rId7"/>
    <p:sldId id="292" r:id="rId8"/>
    <p:sldId id="318" r:id="rId9"/>
    <p:sldId id="294" r:id="rId10"/>
    <p:sldId id="295" r:id="rId11"/>
    <p:sldId id="296" r:id="rId12"/>
    <p:sldId id="319" r:id="rId13"/>
    <p:sldId id="320" r:id="rId14"/>
    <p:sldId id="321" r:id="rId15"/>
    <p:sldId id="322" r:id="rId16"/>
    <p:sldId id="323" r:id="rId17"/>
    <p:sldId id="324" r:id="rId18"/>
    <p:sldId id="325" r:id="rId19"/>
    <p:sldId id="326" r:id="rId20"/>
    <p:sldId id="327" r:id="rId21"/>
    <p:sldId id="328" r:id="rId22"/>
    <p:sldId id="329" r:id="rId23"/>
    <p:sldId id="330" r:id="rId24"/>
    <p:sldId id="331" r:id="rId25"/>
    <p:sldId id="332" r:id="rId26"/>
    <p:sldId id="334" r:id="rId27"/>
    <p:sldId id="333" r:id="rId28"/>
    <p:sldId id="335" r:id="rId29"/>
    <p:sldId id="336" r:id="rId30"/>
    <p:sldId id="297" r:id="rId31"/>
    <p:sldId id="298" r:id="rId32"/>
    <p:sldId id="337" r:id="rId33"/>
    <p:sldId id="338" r:id="rId34"/>
    <p:sldId id="340" r:id="rId35"/>
    <p:sldId id="341" r:id="rId36"/>
    <p:sldId id="342" r:id="rId37"/>
    <p:sldId id="343" r:id="rId38"/>
    <p:sldId id="344" r:id="rId39"/>
    <p:sldId id="345" r:id="rId40"/>
    <p:sldId id="299" r:id="rId41"/>
    <p:sldId id="300" r:id="rId42"/>
    <p:sldId id="347" r:id="rId43"/>
    <p:sldId id="348" r:id="rId44"/>
    <p:sldId id="378" r:id="rId45"/>
    <p:sldId id="379" r:id="rId46"/>
    <p:sldId id="381" r:id="rId47"/>
    <p:sldId id="346" r:id="rId48"/>
    <p:sldId id="383" r:id="rId49"/>
    <p:sldId id="349" r:id="rId50"/>
    <p:sldId id="382" r:id="rId51"/>
    <p:sldId id="350" r:id="rId52"/>
    <p:sldId id="351" r:id="rId53"/>
    <p:sldId id="352" r:id="rId54"/>
    <p:sldId id="353" r:id="rId55"/>
    <p:sldId id="354" r:id="rId56"/>
    <p:sldId id="355" r:id="rId57"/>
    <p:sldId id="356" r:id="rId58"/>
    <p:sldId id="357" r:id="rId59"/>
    <p:sldId id="358" r:id="rId60"/>
    <p:sldId id="359" r:id="rId61"/>
    <p:sldId id="360" r:id="rId62"/>
    <p:sldId id="361" r:id="rId63"/>
    <p:sldId id="302" r:id="rId64"/>
    <p:sldId id="301" r:id="rId65"/>
    <p:sldId id="362" r:id="rId66"/>
    <p:sldId id="364" r:id="rId67"/>
    <p:sldId id="363" r:id="rId68"/>
    <p:sldId id="365" r:id="rId69"/>
    <p:sldId id="366" r:id="rId70"/>
    <p:sldId id="367" r:id="rId71"/>
    <p:sldId id="368" r:id="rId72"/>
    <p:sldId id="303" r:id="rId73"/>
    <p:sldId id="370" r:id="rId74"/>
    <p:sldId id="371" r:id="rId75"/>
    <p:sldId id="372" r:id="rId76"/>
    <p:sldId id="373" r:id="rId77"/>
    <p:sldId id="374" r:id="rId78"/>
    <p:sldId id="375" r:id="rId79"/>
    <p:sldId id="377" r:id="rId80"/>
    <p:sldId id="380" r:id="rId81"/>
    <p:sldId id="304" r:id="rId82"/>
    <p:sldId id="307" r:id="rId83"/>
    <p:sldId id="305" r:id="rId84"/>
    <p:sldId id="306" r:id="rId85"/>
    <p:sldId id="308" r:id="rId86"/>
    <p:sldId id="312" r:id="rId87"/>
    <p:sldId id="313" r:id="rId88"/>
    <p:sldId id="314" r:id="rId89"/>
    <p:sldId id="315" r:id="rId90"/>
    <p:sldId id="316" r:id="rId91"/>
    <p:sldId id="317" r:id="rId92"/>
  </p:sldIdLst>
  <p:sldSz cx="12188825"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39">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83" d="100"/>
          <a:sy n="83" d="100"/>
        </p:scale>
        <p:origin x="658" y="67"/>
      </p:cViewPr>
      <p:guideLst>
        <p:guide orient="horz" pos="2160"/>
        <p:guide pos="3839"/>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97"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800" cy="252000"/>
          </a:xfrm>
          <a:prstGeom prst="rect">
            <a:avLst/>
          </a:prstGeom>
          <a:noFill/>
          <a:ln>
            <a:noFill/>
          </a:ln>
        </p:spPr>
        <p:txBody>
          <a:bodyPr spcFirstLastPara="1" wrap="square" lIns="91425" tIns="91425" rIns="91425" bIns="91425" anchor="t" anchorCtr="0"/>
          <a:lstStyle>
            <a:lvl1pPr marR="0" lvl="0" algn="l" rtl="0">
              <a:spcBef>
                <a:spcPts val="0"/>
              </a:spcBef>
              <a:spcAft>
                <a:spcPts val="0"/>
              </a:spcAft>
              <a:buSzPts val="1400"/>
              <a:buNone/>
              <a:defRPr sz="10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9pPr>
          </a:lstStyle>
          <a:p>
            <a:endParaRPr/>
          </a:p>
        </p:txBody>
      </p:sp>
      <p:sp>
        <p:nvSpPr>
          <p:cNvPr id="4" name="Shape 4"/>
          <p:cNvSpPr txBox="1">
            <a:spLocks noGrp="1"/>
          </p:cNvSpPr>
          <p:nvPr>
            <p:ph type="dt" idx="10"/>
          </p:nvPr>
        </p:nvSpPr>
        <p:spPr>
          <a:xfrm>
            <a:off x="3884613" y="0"/>
            <a:ext cx="2971800" cy="252000"/>
          </a:xfrm>
          <a:prstGeom prst="rect">
            <a:avLst/>
          </a:prstGeom>
          <a:noFill/>
          <a:ln>
            <a:noFill/>
          </a:ln>
        </p:spPr>
        <p:txBody>
          <a:bodyPr spcFirstLastPara="1" wrap="square" lIns="91425" tIns="91425" rIns="91425" bIns="91425" anchor="t" anchorCtr="0"/>
          <a:lstStyle>
            <a:lvl1pPr marR="0" lvl="0" algn="r" rtl="0">
              <a:spcBef>
                <a:spcPts val="0"/>
              </a:spcBef>
              <a:spcAft>
                <a:spcPts val="0"/>
              </a:spcAft>
              <a:buSzPts val="1400"/>
              <a:buNone/>
              <a:defRPr sz="10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9pPr>
          </a:lstStyle>
          <a:p>
            <a:endParaRPr/>
          </a:p>
        </p:txBody>
      </p:sp>
      <p:sp>
        <p:nvSpPr>
          <p:cNvPr id="5" name="Shape 5"/>
          <p:cNvSpPr>
            <a:spLocks noGrp="1" noRot="1" noChangeAspect="1"/>
          </p:cNvSpPr>
          <p:nvPr>
            <p:ph type="sldImg" idx="3"/>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381000" y="4343400"/>
            <a:ext cx="6096000" cy="4114800"/>
          </a:xfrm>
          <a:prstGeom prst="rect">
            <a:avLst/>
          </a:prstGeom>
          <a:noFill/>
          <a:ln>
            <a:noFill/>
          </a:ln>
        </p:spPr>
        <p:txBody>
          <a:bodyPr spcFirstLastPara="1" wrap="square" lIns="91425" tIns="91425" rIns="91425" bIns="91425" anchor="t" anchorCtr="0"/>
          <a:lstStyle>
            <a:lvl1pPr marL="457200" marR="0" lvl="0"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9pPr>
          </a:lstStyle>
          <a:p>
            <a:endParaRPr/>
          </a:p>
        </p:txBody>
      </p:sp>
      <p:sp>
        <p:nvSpPr>
          <p:cNvPr id="7" name="Shape 7"/>
          <p:cNvSpPr txBox="1">
            <a:spLocks noGrp="1"/>
          </p:cNvSpPr>
          <p:nvPr>
            <p:ph type="ftr" idx="11"/>
          </p:nvPr>
        </p:nvSpPr>
        <p:spPr>
          <a:xfrm>
            <a:off x="-1" y="8747999"/>
            <a:ext cx="6308999" cy="394413"/>
          </a:xfrm>
          <a:prstGeom prst="rect">
            <a:avLst/>
          </a:prstGeom>
          <a:noFill/>
          <a:ln>
            <a:noFill/>
          </a:ln>
        </p:spPr>
        <p:txBody>
          <a:bodyPr spcFirstLastPara="1" wrap="square" lIns="91425" tIns="91425" rIns="91425" bIns="91425" anchor="b" anchorCtr="0"/>
          <a:lstStyle>
            <a:lvl1pPr marR="0" lvl="0" algn="l" rtl="0">
              <a:spcBef>
                <a:spcPts val="0"/>
              </a:spcBef>
              <a:spcAft>
                <a:spcPts val="0"/>
              </a:spcAft>
              <a:buSzPts val="1400"/>
              <a:buNone/>
              <a:defRPr sz="10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9pPr>
          </a:lstStyle>
          <a:p>
            <a:endParaRPr/>
          </a:p>
        </p:txBody>
      </p:sp>
      <p:sp>
        <p:nvSpPr>
          <p:cNvPr id="8" name="Shape 8"/>
          <p:cNvSpPr txBox="1">
            <a:spLocks noGrp="1"/>
          </p:cNvSpPr>
          <p:nvPr>
            <p:ph type="sldNum" idx="12"/>
          </p:nvPr>
        </p:nvSpPr>
        <p:spPr>
          <a:xfrm>
            <a:off x="6308999" y="8747999"/>
            <a:ext cx="547413" cy="394413"/>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000" b="0" i="0" u="none" strike="noStrike" cap="none">
                <a:solidFill>
                  <a:schemeClr val="dk1"/>
                </a:solidFill>
                <a:latin typeface="Calibri"/>
                <a:ea typeface="Calibri"/>
                <a:cs typeface="Calibri"/>
                <a:sym typeface="Calibri"/>
              </a:rPr>
              <a:t>‹#›</a:t>
            </a:fld>
            <a:endParaRPr sz="10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752209515"/>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86.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90.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91.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86</a:t>
            </a:fld>
            <a:endParaRPr lang="en-US" dirty="0"/>
          </a:p>
        </p:txBody>
      </p:sp>
    </p:spTree>
    <p:extLst>
      <p:ext uri="{BB962C8B-B14F-4D97-AF65-F5344CB8AC3E}">
        <p14:creationId xmlns:p14="http://schemas.microsoft.com/office/powerpoint/2010/main" val="18609742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sz="1000">
                <a:solidFill>
                  <a:prstClr val="black"/>
                </a:solidFill>
              </a:rPr>
              <a:t>© Software University Foundation – </a:t>
            </a:r>
            <a:r>
              <a:rPr lang="en-US" sz="1000" u="sng">
                <a:solidFill>
                  <a:prstClr val="black"/>
                </a:solidFill>
                <a:hlinkClick r:id="rId3"/>
              </a:rPr>
              <a:t>http://softuni.org</a:t>
            </a:r>
            <a:endParaRPr lang="en-US" sz="1000">
              <a:solidFill>
                <a:prstClr val="black"/>
              </a:solidFill>
            </a:endParaRPr>
          </a:p>
          <a:p>
            <a:r>
              <a:rPr lang="en-US" sz="1000">
                <a:solidFill>
                  <a:prstClr val="black"/>
                </a:solidFill>
              </a:rPr>
              <a:t>This work is licensed under the </a:t>
            </a:r>
            <a:r>
              <a:rPr lang="en-US" sz="1000" u="sng" noProof="1">
                <a:solidFill>
                  <a:prstClr val="black"/>
                </a:solidFill>
                <a:hlinkClick r:id="rId4"/>
              </a:rPr>
              <a:t>Creative Commons Attribution-NonCommercial-ShareAlike</a:t>
            </a:r>
            <a:r>
              <a:rPr lang="en-US" sz="1000" noProof="1">
                <a:solidFill>
                  <a:prstClr val="black"/>
                </a:solidFill>
              </a:rPr>
              <a:t> </a:t>
            </a:r>
            <a:r>
              <a:rPr lang="en-US" sz="1000">
                <a:solidFill>
                  <a:prstClr val="black"/>
                </a:solidFill>
              </a:rPr>
              <a:t>license.</a:t>
            </a:r>
            <a:endParaRPr lang="en-US" sz="1000" dirty="0">
              <a:solidFill>
                <a:prstClr val="black"/>
              </a:solidFill>
            </a:endParaRPr>
          </a:p>
        </p:txBody>
      </p:sp>
      <p:sp>
        <p:nvSpPr>
          <p:cNvPr id="5" name="Slide Number Placeholder 4"/>
          <p:cNvSpPr>
            <a:spLocks noGrp="1"/>
          </p:cNvSpPr>
          <p:nvPr>
            <p:ph type="sldNum" sz="quarter" idx="11"/>
          </p:nvPr>
        </p:nvSpPr>
        <p:spPr/>
        <p:txBody>
          <a:bodyPr/>
          <a:lstStyle/>
          <a:p>
            <a:fld id="{3EBA5BD7-F043-4D1B-AA17-CD412FC534DE}" type="slidenum">
              <a:rPr lang="en-US" smtClean="0">
                <a:solidFill>
                  <a:prstClr val="black"/>
                </a:solidFill>
              </a:rPr>
              <a:pPr/>
              <a:t>90</a:t>
            </a:fld>
            <a:endParaRPr lang="en-US" dirty="0">
              <a:solidFill>
                <a:prstClr val="black"/>
              </a:solidFill>
            </a:endParaRPr>
          </a:p>
        </p:txBody>
      </p:sp>
    </p:spTree>
    <p:extLst>
      <p:ext uri="{BB962C8B-B14F-4D97-AF65-F5344CB8AC3E}">
        <p14:creationId xmlns:p14="http://schemas.microsoft.com/office/powerpoint/2010/main" val="16589384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
        <p:cNvGrpSpPr/>
        <p:nvPr/>
      </p:nvGrpSpPr>
      <p:grpSpPr>
        <a:xfrm>
          <a:off x="0" y="0"/>
          <a:ext cx="0" cy="0"/>
          <a:chOff x="0" y="0"/>
          <a:chExt cx="0" cy="0"/>
        </a:xfrm>
      </p:grpSpPr>
      <p:sp>
        <p:nvSpPr>
          <p:cNvPr id="451" name="Shape 45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52" name="Shape 452"/>
          <p:cNvSpPr txBox="1">
            <a:spLocks noGrp="1"/>
          </p:cNvSpPr>
          <p:nvPr>
            <p:ph type="body" idx="1"/>
          </p:nvPr>
        </p:nvSpPr>
        <p:spPr>
          <a:xfrm>
            <a:off x="381000" y="4343400"/>
            <a:ext cx="60960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600" b="0" i="0" u="none" strike="noStrike" cap="none">
              <a:solidFill>
                <a:schemeClr val="dk1"/>
              </a:solidFill>
              <a:latin typeface="Calibri"/>
              <a:ea typeface="Calibri"/>
              <a:cs typeface="Calibri"/>
              <a:sym typeface="Calibri"/>
            </a:endParaRPr>
          </a:p>
        </p:txBody>
      </p:sp>
      <p:sp>
        <p:nvSpPr>
          <p:cNvPr id="453" name="Shape 453"/>
          <p:cNvSpPr txBox="1">
            <a:spLocks noGrp="1"/>
          </p:cNvSpPr>
          <p:nvPr>
            <p:ph type="ftr" idx="11"/>
          </p:nvPr>
        </p:nvSpPr>
        <p:spPr>
          <a:xfrm>
            <a:off x="-1" y="8747999"/>
            <a:ext cx="6308999" cy="394413"/>
          </a:xfrm>
          <a:prstGeom prst="rect">
            <a:avLst/>
          </a:prstGeom>
          <a:noFill/>
          <a:ln>
            <a:noFill/>
          </a:ln>
        </p:spPr>
        <p:txBody>
          <a:bodyPr spcFirstLastPara="1" wrap="square" lIns="91425" tIns="45700" rIns="91425" bIns="45700" anchor="b" anchorCtr="0">
            <a:noAutofit/>
          </a:bodyPr>
          <a:lstStyle/>
          <a:p>
            <a:pPr marL="0" marR="0" lvl="0" indent="0" algn="l" rtl="0">
              <a:spcBef>
                <a:spcPts val="0"/>
              </a:spcBef>
              <a:spcAft>
                <a:spcPts val="0"/>
              </a:spcAft>
              <a:buNone/>
            </a:pPr>
            <a:r>
              <a:rPr lang="en-US" sz="1000">
                <a:solidFill>
                  <a:schemeClr val="dk1"/>
                </a:solidFill>
                <a:latin typeface="Calibri"/>
                <a:ea typeface="Calibri"/>
                <a:cs typeface="Calibri"/>
                <a:sym typeface="Calibri"/>
              </a:rPr>
              <a:t>© Software University Foundation – </a:t>
            </a:r>
            <a:r>
              <a:rPr lang="en-US" sz="1000" u="sng">
                <a:solidFill>
                  <a:schemeClr val="hlink"/>
                </a:solidFill>
                <a:latin typeface="Calibri"/>
                <a:ea typeface="Calibri"/>
                <a:cs typeface="Calibri"/>
                <a:sym typeface="Calibri"/>
                <a:hlinkClick r:id="rId3"/>
              </a:rPr>
              <a:t>http://softuni.org</a:t>
            </a:r>
            <a:endParaRPr sz="1000">
              <a:solidFill>
                <a:schemeClr val="dk1"/>
              </a:solidFill>
              <a:latin typeface="Calibri"/>
              <a:ea typeface="Calibri"/>
              <a:cs typeface="Calibri"/>
              <a:sym typeface="Calibri"/>
            </a:endParaRPr>
          </a:p>
          <a:p>
            <a:pPr marL="0" marR="0" lvl="0" indent="0" algn="l" rtl="0">
              <a:spcBef>
                <a:spcPts val="0"/>
              </a:spcBef>
              <a:spcAft>
                <a:spcPts val="0"/>
              </a:spcAft>
              <a:buNone/>
            </a:pPr>
            <a:r>
              <a:rPr lang="en-US" sz="1000">
                <a:solidFill>
                  <a:schemeClr val="dk1"/>
                </a:solidFill>
                <a:latin typeface="Calibri"/>
                <a:ea typeface="Calibri"/>
                <a:cs typeface="Calibri"/>
                <a:sym typeface="Calibri"/>
              </a:rPr>
              <a:t>This work is licensed under the </a:t>
            </a:r>
            <a:r>
              <a:rPr lang="en-US" sz="1000" u="sng">
                <a:solidFill>
                  <a:schemeClr val="hlink"/>
                </a:solidFill>
                <a:latin typeface="Calibri"/>
                <a:ea typeface="Calibri"/>
                <a:cs typeface="Calibri"/>
                <a:sym typeface="Calibri"/>
                <a:hlinkClick r:id="rId4"/>
              </a:rPr>
              <a:t>Creative Commons Attribution-NonCommercial-ShareAlike</a:t>
            </a:r>
            <a:r>
              <a:rPr lang="en-US" sz="1000">
                <a:solidFill>
                  <a:schemeClr val="dk1"/>
                </a:solidFill>
                <a:latin typeface="Calibri"/>
                <a:ea typeface="Calibri"/>
                <a:cs typeface="Calibri"/>
                <a:sym typeface="Calibri"/>
              </a:rPr>
              <a:t> license.</a:t>
            </a:r>
            <a:endParaRPr/>
          </a:p>
        </p:txBody>
      </p:sp>
      <p:sp>
        <p:nvSpPr>
          <p:cNvPr id="454" name="Shape 454"/>
          <p:cNvSpPr txBox="1">
            <a:spLocks noGrp="1"/>
          </p:cNvSpPr>
          <p:nvPr>
            <p:ph type="sldNum" idx="12"/>
          </p:nvPr>
        </p:nvSpPr>
        <p:spPr>
          <a:xfrm>
            <a:off x="6308999" y="8747999"/>
            <a:ext cx="547413" cy="394413"/>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000">
                <a:solidFill>
                  <a:schemeClr val="dk1"/>
                </a:solidFill>
                <a:latin typeface="Calibri"/>
                <a:ea typeface="Calibri"/>
                <a:cs typeface="Calibri"/>
                <a:sym typeface="Calibri"/>
              </a:rPr>
              <a:t>91</a:t>
            </a:fld>
            <a:endParaRPr sz="1000">
              <a:solidFill>
                <a:schemeClr val="dk1"/>
              </a:solidFill>
              <a:latin typeface="Calibri"/>
              <a:ea typeface="Calibri"/>
              <a:cs typeface="Calibri"/>
              <a:sym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png"/><Relationship Id="rId7" Type="http://schemas.openxmlformats.org/officeDocument/2006/relationships/hyperlink" Target="http://creativecommons.org/licenses/by-nc-sa/4.0/" TargetMode="External"/><Relationship Id="rId2" Type="http://schemas.openxmlformats.org/officeDocument/2006/relationships/image" Target="../media/image1.emf"/><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3" Type="http://schemas.openxmlformats.org/officeDocument/2006/relationships/image" Target="../media/image15.png"/><Relationship Id="rId7" Type="http://schemas.openxmlformats.org/officeDocument/2006/relationships/image" Target="../media/image18.png"/><Relationship Id="rId12" Type="http://schemas.openxmlformats.org/officeDocument/2006/relationships/image" Target="../media/image23.png"/><Relationship Id="rId2" Type="http://schemas.openxmlformats.org/officeDocument/2006/relationships/image" Target="../media/image1.emf"/><Relationship Id="rId16" Type="http://schemas.openxmlformats.org/officeDocument/2006/relationships/image" Target="../media/image27.png"/><Relationship Id="rId1" Type="http://schemas.openxmlformats.org/officeDocument/2006/relationships/slideMaster" Target="../slideMasters/slideMaster1.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5" Type="http://schemas.openxmlformats.org/officeDocument/2006/relationships/image" Target="../media/image26.png"/><Relationship Id="rId10" Type="http://schemas.openxmlformats.org/officeDocument/2006/relationships/image" Target="../media/image21.png"/><Relationship Id="rId4" Type="http://schemas.openxmlformats.org/officeDocument/2006/relationships/image" Target="../media/image14.png"/><Relationship Id="rId9" Type="http://schemas.openxmlformats.org/officeDocument/2006/relationships/image" Target="../media/image20.png"/><Relationship Id="rId14" Type="http://schemas.openxmlformats.org/officeDocument/2006/relationships/image" Target="../media/image25.png"/></Relationships>
</file>

<file path=ppt/slideLayouts/_rels/slideLayout12.xml.rels><?xml version="1.0" encoding="UTF-8" standalone="yes"?>
<Relationships xmlns="http://schemas.openxmlformats.org/package/2006/relationships"><Relationship Id="rId8" Type="http://schemas.openxmlformats.org/officeDocument/2006/relationships/image" Target="../media/image30.jpeg"/><Relationship Id="rId13" Type="http://schemas.openxmlformats.org/officeDocument/2006/relationships/hyperlink" Target="http://smartit.bg/" TargetMode="External"/><Relationship Id="rId3" Type="http://schemas.openxmlformats.org/officeDocument/2006/relationships/hyperlink" Target="https://aeternity.com/" TargetMode="External"/><Relationship Id="rId7" Type="http://schemas.openxmlformats.org/officeDocument/2006/relationships/hyperlink" Target="https://www.liebherr.com/en/deu/start/start-page.html" TargetMode="External"/><Relationship Id="rId12" Type="http://schemas.openxmlformats.org/officeDocument/2006/relationships/image" Target="../media/image32.png"/><Relationship Id="rId2" Type="http://schemas.openxmlformats.org/officeDocument/2006/relationships/image" Target="../media/image1.emf"/><Relationship Id="rId16" Type="http://schemas.microsoft.com/office/2007/relationships/hdphoto" Target="../media/hdphoto1.wdp"/><Relationship Id="rId1" Type="http://schemas.openxmlformats.org/officeDocument/2006/relationships/slideMaster" Target="../slideMasters/slideMaster1.xml"/><Relationship Id="rId6" Type="http://schemas.openxmlformats.org/officeDocument/2006/relationships/image" Target="../media/image29.png"/><Relationship Id="rId11" Type="http://schemas.openxmlformats.org/officeDocument/2006/relationships/hyperlink" Target="https://www.sbtech.com/" TargetMode="External"/><Relationship Id="rId5" Type="http://schemas.openxmlformats.org/officeDocument/2006/relationships/hyperlink" Target="codexio.bg" TargetMode="External"/><Relationship Id="rId15" Type="http://schemas.openxmlformats.org/officeDocument/2006/relationships/image" Target="../media/image8.png"/><Relationship Id="rId10" Type="http://schemas.openxmlformats.org/officeDocument/2006/relationships/image" Target="../media/image31.png"/><Relationship Id="rId4" Type="http://schemas.openxmlformats.org/officeDocument/2006/relationships/image" Target="../media/image28.png"/><Relationship Id="rId9" Type="http://schemas.openxmlformats.org/officeDocument/2006/relationships/hyperlink" Target="http://www.telenor.bg/" TargetMode="External"/><Relationship Id="rId14" Type="http://schemas.openxmlformats.org/officeDocument/2006/relationships/image" Target="../media/image33.png"/></Relationships>
</file>

<file path=ppt/slideLayouts/_rels/slideLayout13.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hyperlink" Target="https://www.superhosting.bg/" TargetMode="External"/><Relationship Id="rId3" Type="http://schemas.openxmlformats.org/officeDocument/2006/relationships/hyperlink" Target="http://www.infragistics.com/" TargetMode="External"/><Relationship Id="rId7" Type="http://schemas.openxmlformats.org/officeDocument/2006/relationships/hyperlink" Target="https://www.softwaregroup.com/" TargetMode="External"/><Relationship Id="rId12" Type="http://schemas.openxmlformats.org/officeDocument/2006/relationships/image" Target="../media/image38.png"/><Relationship Id="rId2" Type="http://schemas.openxmlformats.org/officeDocument/2006/relationships/image" Target="../media/image1.emf"/><Relationship Id="rId16" Type="http://schemas.microsoft.com/office/2007/relationships/hdphoto" Target="../media/hdphoto1.wdp"/><Relationship Id="rId1" Type="http://schemas.openxmlformats.org/officeDocument/2006/relationships/slideMaster" Target="../slideMasters/slideMaster1.xml"/><Relationship Id="rId6" Type="http://schemas.openxmlformats.org/officeDocument/2006/relationships/image" Target="../media/image35.png"/><Relationship Id="rId11" Type="http://schemas.openxmlformats.org/officeDocument/2006/relationships/hyperlink" Target="https://netpeak.bg/" TargetMode="External"/><Relationship Id="rId5" Type="http://schemas.openxmlformats.org/officeDocument/2006/relationships/hyperlink" Target="https://www.indeavr.com/en" TargetMode="External"/><Relationship Id="rId15" Type="http://schemas.openxmlformats.org/officeDocument/2006/relationships/image" Target="../media/image8.png"/><Relationship Id="rId10" Type="http://schemas.openxmlformats.org/officeDocument/2006/relationships/image" Target="../media/image37.png"/><Relationship Id="rId4" Type="http://schemas.openxmlformats.org/officeDocument/2006/relationships/image" Target="../media/image34.png"/><Relationship Id="rId9" Type="http://schemas.openxmlformats.org/officeDocument/2006/relationships/hyperlink" Target="https://www.xs-software.com/" TargetMode="External"/><Relationship Id="rId14" Type="http://schemas.openxmlformats.org/officeDocument/2006/relationships/image" Target="../media/image39.png"/></Relationships>
</file>

<file path=ppt/slideLayouts/_rels/slideLayout14.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hyperlink" Target="http://softuni.bg/" TargetMode="External"/><Relationship Id="rId7" Type="http://schemas.openxmlformats.org/officeDocument/2006/relationships/hyperlink" Target="http://www.facebook.com/SoftwareUniversity" TargetMode="External"/><Relationship Id="rId2" Type="http://schemas.openxmlformats.org/officeDocument/2006/relationships/image" Target="../media/image1.emf"/><Relationship Id="rId1" Type="http://schemas.openxmlformats.org/officeDocument/2006/relationships/slideMaster" Target="../slideMasters/slideMaster1.xml"/><Relationship Id="rId6" Type="http://schemas.openxmlformats.org/officeDocument/2006/relationships/hyperlink" Target="http://forum.softuni.bg/" TargetMode="External"/><Relationship Id="rId11" Type="http://schemas.openxmlformats.org/officeDocument/2006/relationships/image" Target="../media/image43.png"/><Relationship Id="rId5" Type="http://schemas.openxmlformats.org/officeDocument/2006/relationships/hyperlink" Target="https://www.facebook.com/SoftwareUniversity" TargetMode="External"/><Relationship Id="rId10" Type="http://schemas.openxmlformats.org/officeDocument/2006/relationships/image" Target="../media/image42.png"/><Relationship Id="rId4" Type="http://schemas.openxmlformats.org/officeDocument/2006/relationships/hyperlink" Target="http://softuni.foundation/" TargetMode="External"/><Relationship Id="rId9" Type="http://schemas.openxmlformats.org/officeDocument/2006/relationships/image" Target="../media/image41.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emf"/><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8.pn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emf"/><Relationship Id="rId1" Type="http://schemas.openxmlformats.org/officeDocument/2006/relationships/slideMaster" Target="../slideMasters/slideMaster1.xml"/><Relationship Id="rId5" Type="http://schemas.openxmlformats.org/officeDocument/2006/relationships/image" Target="../media/image11.png"/><Relationship Id="rId4" Type="http://schemas.openxmlformats.org/officeDocument/2006/relationships/image" Target="../media/image10.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11.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emf"/><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emf"/><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8.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emf"/><Relationship Id="rId1" Type="http://schemas.openxmlformats.org/officeDocument/2006/relationships/slideMaster" Target="../slideMasters/slideMaster1.xml"/><Relationship Id="rId4" Type="http://schemas.microsoft.com/office/2007/relationships/hdphoto" Target="../media/hdphoto1.wdp"/></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Presentation Title Slide">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5B5A345C-2CD0-4932-A998-37B2D20BF028}"/>
              </a:ext>
            </a:extLst>
          </p:cNvPr>
          <p:cNvPicPr>
            <a:picLocks noChangeAspect="1"/>
          </p:cNvPicPr>
          <p:nvPr/>
        </p:nvPicPr>
        <p:blipFill rotWithShape="1">
          <a:blip r:embed="rId2"/>
          <a:srcRect b="1672"/>
          <a:stretch/>
        </p:blipFill>
        <p:spPr>
          <a:xfrm>
            <a:off x="-3175" y="1"/>
            <a:ext cx="12192000" cy="6852212"/>
          </a:xfrm>
          <a:prstGeom prst="rect">
            <a:avLst/>
          </a:prstGeom>
        </p:spPr>
      </p:pic>
      <p:sp>
        <p:nvSpPr>
          <p:cNvPr id="33" name="Picture Placeholder 32">
            <a:extLst>
              <a:ext uri="{FF2B5EF4-FFF2-40B4-BE49-F238E27FC236}">
                <a16:creationId xmlns:a16="http://schemas.microsoft.com/office/drawing/2014/main" id="{A04D819A-89E2-4714-8C56-1838BF467EF7}"/>
              </a:ext>
            </a:extLst>
          </p:cNvPr>
          <p:cNvSpPr>
            <a:spLocks noGrp="1"/>
          </p:cNvSpPr>
          <p:nvPr>
            <p:ph type="pic" sz="quarter" idx="10"/>
          </p:nvPr>
        </p:nvSpPr>
        <p:spPr>
          <a:xfrm>
            <a:off x="656458" y="2351427"/>
            <a:ext cx="5437955" cy="2325990"/>
          </a:xfrm>
        </p:spPr>
        <p:txBody>
          <a:bodyPr/>
          <a:lstStyle>
            <a:lvl1pPr marL="0" indent="0" algn="ctr">
              <a:buNone/>
              <a:defRPr>
                <a:solidFill>
                  <a:schemeClr val="bg1"/>
                </a:solidFill>
              </a:defRPr>
            </a:lvl1pPr>
          </a:lstStyle>
          <a:p>
            <a:r>
              <a:rPr lang="en-US"/>
              <a:t>Click icon to add picture</a:t>
            </a:r>
            <a:endParaRPr lang="en-US" dirty="0"/>
          </a:p>
        </p:txBody>
      </p:sp>
      <p:pic>
        <p:nvPicPr>
          <p:cNvPr id="35" name="Picture 34">
            <a:extLst>
              <a:ext uri="{FF2B5EF4-FFF2-40B4-BE49-F238E27FC236}">
                <a16:creationId xmlns:a16="http://schemas.microsoft.com/office/drawing/2014/main" id="{951E7DA9-C5F0-43D9-B013-3BDF9EEF029D}"/>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flipH="1">
            <a:off x="8348639" y="2374047"/>
            <a:ext cx="3170229" cy="3431879"/>
          </a:xfrm>
          <a:prstGeom prst="rect">
            <a:avLst/>
          </a:prstGeom>
        </p:spPr>
      </p:pic>
      <p:sp>
        <p:nvSpPr>
          <p:cNvPr id="43" name="Subtitle 5">
            <a:extLst>
              <a:ext uri="{FF2B5EF4-FFF2-40B4-BE49-F238E27FC236}">
                <a16:creationId xmlns:a16="http://schemas.microsoft.com/office/drawing/2014/main" id="{37BDB812-1395-4B02-ABCF-6A331EEE23E5}"/>
              </a:ext>
            </a:extLst>
          </p:cNvPr>
          <p:cNvSpPr>
            <a:spLocks noGrp="1"/>
          </p:cNvSpPr>
          <p:nvPr>
            <p:ph type="subTitle" idx="1" hasCustomPrompt="1"/>
          </p:nvPr>
        </p:nvSpPr>
        <p:spPr>
          <a:xfrm>
            <a:off x="666687" y="1303142"/>
            <a:ext cx="10962447" cy="882654"/>
          </a:xfrm>
        </p:spPr>
        <p:txBody>
          <a:bodyPr>
            <a:normAutofit/>
          </a:bodyPr>
          <a:lstStyle>
            <a:lvl1pPr marL="0" indent="0" algn="ctr">
              <a:buNone/>
              <a:defRPr sz="3598">
                <a:solidFill>
                  <a:schemeClr val="tx1"/>
                </a:solidFill>
              </a:defRPr>
            </a:lvl1pPr>
          </a:lstStyle>
          <a:p>
            <a:r>
              <a:rPr lang="en-GB" dirty="0"/>
              <a:t>Presentation Subtitle</a:t>
            </a:r>
            <a:endParaRPr lang="bg-BG" dirty="0"/>
          </a:p>
          <a:p>
            <a:endParaRPr lang="en-US" dirty="0"/>
          </a:p>
        </p:txBody>
      </p:sp>
      <p:pic>
        <p:nvPicPr>
          <p:cNvPr id="19" name="Picture 18">
            <a:extLst>
              <a:ext uri="{FF2B5EF4-FFF2-40B4-BE49-F238E27FC236}">
                <a16:creationId xmlns:a16="http://schemas.microsoft.com/office/drawing/2014/main" id="{4FAEB7CD-FF73-4344-9FE5-589B30F5AAF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792085" y="6057658"/>
            <a:ext cx="2105462" cy="525279"/>
          </a:xfrm>
          <a:prstGeom prst="rect">
            <a:avLst/>
          </a:prstGeom>
        </p:spPr>
      </p:pic>
      <p:pic>
        <p:nvPicPr>
          <p:cNvPr id="10" name="Picture 9">
            <a:extLst>
              <a:ext uri="{FF2B5EF4-FFF2-40B4-BE49-F238E27FC236}">
                <a16:creationId xmlns:a16="http://schemas.microsoft.com/office/drawing/2014/main" id="{82DFEC2C-38C6-405B-AD0A-06879C50EFEE}"/>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656461" y="6035667"/>
            <a:ext cx="629415" cy="526503"/>
          </a:xfrm>
          <a:prstGeom prst="rect">
            <a:avLst/>
          </a:prstGeom>
        </p:spPr>
      </p:pic>
      <p:pic>
        <p:nvPicPr>
          <p:cNvPr id="15" name="Picture 14">
            <a:extLst>
              <a:ext uri="{FF2B5EF4-FFF2-40B4-BE49-F238E27FC236}">
                <a16:creationId xmlns:a16="http://schemas.microsoft.com/office/drawing/2014/main" id="{D7483B54-1DD1-4FC4-9FA0-4872F8C409C8}"/>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1352791" y="6035667"/>
            <a:ext cx="1186773" cy="526503"/>
          </a:xfrm>
          <a:prstGeom prst="rect">
            <a:avLst/>
          </a:prstGeom>
        </p:spPr>
      </p:pic>
      <p:sp>
        <p:nvSpPr>
          <p:cNvPr id="2" name="Title 1">
            <a:extLst>
              <a:ext uri="{FF2B5EF4-FFF2-40B4-BE49-F238E27FC236}">
                <a16:creationId xmlns:a16="http://schemas.microsoft.com/office/drawing/2014/main" id="{A4DF3AB8-E6E3-4FCE-8A4A-ECD147720A5D}"/>
              </a:ext>
            </a:extLst>
          </p:cNvPr>
          <p:cNvSpPr>
            <a:spLocks noGrp="1"/>
          </p:cNvSpPr>
          <p:nvPr>
            <p:ph type="title" hasCustomPrompt="1"/>
          </p:nvPr>
        </p:nvSpPr>
        <p:spPr>
          <a:xfrm>
            <a:off x="666687" y="254857"/>
            <a:ext cx="10962447" cy="882654"/>
          </a:xfrm>
        </p:spPr>
        <p:txBody>
          <a:bodyPr/>
          <a:lstStyle>
            <a:lvl1pPr algn="ctr">
              <a:defRPr sz="4798"/>
            </a:lvl1pPr>
          </a:lstStyle>
          <a:p>
            <a:r>
              <a:rPr lang="en-US" dirty="0"/>
              <a:t>Presentation Title</a:t>
            </a:r>
          </a:p>
        </p:txBody>
      </p:sp>
      <p:pic>
        <p:nvPicPr>
          <p:cNvPr id="27" name="Picture 4" title="CC-BY-NC-SA License">
            <a:hlinkClick r:id="rId7" tooltip="This work is licensed under the &quot;Creative Commons Attribution-NonCommercial-ShareAlike 4.0 International&quot; license"/>
            <a:extLst>
              <a:ext uri="{FF2B5EF4-FFF2-40B4-BE49-F238E27FC236}">
                <a16:creationId xmlns:a16="http://schemas.microsoft.com/office/drawing/2014/main" id="{7CB336FF-A768-4CE1-B1CE-FC103B348EA1}"/>
              </a:ext>
            </a:extLst>
          </p:cNvPr>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5150076" y="6080062"/>
            <a:ext cx="1436897" cy="502868"/>
          </a:xfrm>
          <a:prstGeom prst="roundRect">
            <a:avLst>
              <a:gd name="adj" fmla="val 3940"/>
            </a:avLst>
          </a:prstGeom>
          <a:solidFill>
            <a:srgbClr val="231F20">
              <a:alpha val="50000"/>
            </a:srgbClr>
          </a:solidFill>
          <a:ln>
            <a:solidFill>
              <a:schemeClr val="accent1">
                <a:lumMod val="75000"/>
                <a:alpha val="50000"/>
              </a:schemeClr>
            </a:solidFill>
          </a:ln>
          <a:extLst/>
        </p:spPr>
      </p:pic>
      <p:sp>
        <p:nvSpPr>
          <p:cNvPr id="30" name="Text Placeholder 13">
            <a:extLst>
              <a:ext uri="{FF2B5EF4-FFF2-40B4-BE49-F238E27FC236}">
                <a16:creationId xmlns:a16="http://schemas.microsoft.com/office/drawing/2014/main" id="{2EA92DCA-4DB5-4D03-ACD3-A6A296592D0C}"/>
              </a:ext>
            </a:extLst>
          </p:cNvPr>
          <p:cNvSpPr>
            <a:spLocks noGrp="1"/>
          </p:cNvSpPr>
          <p:nvPr>
            <p:ph type="body" sz="quarter" idx="17" hasCustomPrompt="1"/>
          </p:nvPr>
        </p:nvSpPr>
        <p:spPr bwMode="auto">
          <a:xfrm>
            <a:off x="8641602" y="5909744"/>
            <a:ext cx="2950749" cy="395548"/>
          </a:xfrm>
          <a:prstGeom prst="rect">
            <a:avLst/>
          </a:prstGeom>
          <a:noFill/>
          <a:effectLst/>
        </p:spPr>
        <p:txBody>
          <a:bodyPr wrap="square" lIns="36000" tIns="36000" rIns="36000" bIns="36000" rtlCol="0" anchor="ctr" anchorCtr="0">
            <a:spAutoFit/>
          </a:bodyPr>
          <a:lstStyle>
            <a:lvl1pPr marL="0" indent="0" algn="r" rtl="0" fontAlgn="base">
              <a:spcBef>
                <a:spcPct val="0"/>
              </a:spcBef>
              <a:spcAft>
                <a:spcPct val="0"/>
              </a:spcAft>
              <a:buNone/>
              <a:defRPr lang="en-US" sz="1998" b="1" kern="1200" dirty="0" smtClean="0">
                <a:solidFill>
                  <a:schemeClr val="tx1">
                    <a:lumMod val="75000"/>
                  </a:schemeClr>
                </a:solidFill>
                <a:effectLst/>
                <a:latin typeface="+mn-lt"/>
                <a:ea typeface="+mn-ea"/>
                <a:cs typeface="+mn-cs"/>
              </a:defRPr>
            </a:lvl1pPr>
          </a:lstStyle>
          <a:p>
            <a:pPr lvl="0"/>
            <a:r>
              <a:rPr lang="en-US" dirty="0"/>
              <a:t>Company Name</a:t>
            </a:r>
          </a:p>
        </p:txBody>
      </p:sp>
      <p:sp>
        <p:nvSpPr>
          <p:cNvPr id="31" name="Text Placeholder 13">
            <a:extLst>
              <a:ext uri="{FF2B5EF4-FFF2-40B4-BE49-F238E27FC236}">
                <a16:creationId xmlns:a16="http://schemas.microsoft.com/office/drawing/2014/main" id="{3E6B87B7-9D33-4EBB-BD4F-C0436BA3FD72}"/>
              </a:ext>
            </a:extLst>
          </p:cNvPr>
          <p:cNvSpPr>
            <a:spLocks noGrp="1"/>
          </p:cNvSpPr>
          <p:nvPr>
            <p:ph type="body" sz="quarter" idx="18" hasCustomPrompt="1"/>
          </p:nvPr>
        </p:nvSpPr>
        <p:spPr bwMode="auto">
          <a:xfrm>
            <a:off x="8641602" y="6334540"/>
            <a:ext cx="2950749" cy="363232"/>
          </a:xfrm>
          <a:prstGeom prst="rect">
            <a:avLst/>
          </a:prstGeom>
          <a:noFill/>
          <a:effectLst/>
        </p:spPr>
        <p:txBody>
          <a:bodyPr wrap="square" lIns="36000" tIns="36000" rIns="36000" bIns="36000" rtlCol="0" anchor="ctr" anchorCtr="0">
            <a:spAutoFit/>
          </a:bodyPr>
          <a:lstStyle>
            <a:lvl1pPr marL="0" indent="0" algn="r" rtl="0" fontAlgn="base">
              <a:spcBef>
                <a:spcPct val="0"/>
              </a:spcBef>
              <a:spcAft>
                <a:spcPct val="0"/>
              </a:spcAft>
              <a:buNone/>
              <a:defRPr lang="en-US" sz="1798" b="1" kern="1200" dirty="0" smtClean="0">
                <a:solidFill>
                  <a:schemeClr val="tx1">
                    <a:lumMod val="75000"/>
                  </a:schemeClr>
                </a:solidFill>
                <a:effectLst/>
                <a:latin typeface="+mn-lt"/>
                <a:ea typeface="+mn-ea"/>
                <a:cs typeface="+mn-cs"/>
              </a:defRPr>
            </a:lvl1pPr>
          </a:lstStyle>
          <a:p>
            <a:pPr lvl="0"/>
            <a:r>
              <a:rPr lang="en-US" dirty="0"/>
              <a:t>Company Web Site</a:t>
            </a:r>
          </a:p>
        </p:txBody>
      </p:sp>
      <p:sp>
        <p:nvSpPr>
          <p:cNvPr id="36" name="Text Placeholder 13">
            <a:extLst>
              <a:ext uri="{FF2B5EF4-FFF2-40B4-BE49-F238E27FC236}">
                <a16:creationId xmlns:a16="http://schemas.microsoft.com/office/drawing/2014/main" id="{3B21F47B-DE1F-442D-A2B7-6866F8786704}"/>
              </a:ext>
            </a:extLst>
          </p:cNvPr>
          <p:cNvSpPr>
            <a:spLocks noGrp="1"/>
          </p:cNvSpPr>
          <p:nvPr>
            <p:ph type="body" sz="quarter" idx="19" hasCustomPrompt="1"/>
          </p:nvPr>
        </p:nvSpPr>
        <p:spPr bwMode="auto">
          <a:xfrm>
            <a:off x="670972" y="4867793"/>
            <a:ext cx="2950749" cy="524815"/>
          </a:xfrm>
          <a:prstGeom prst="rect">
            <a:avLst/>
          </a:prstGeom>
          <a:noFill/>
          <a:effectLst/>
        </p:spPr>
        <p:txBody>
          <a:bodyPr wrap="square" lIns="36000" tIns="36000" rIns="36000" bIns="36000" rtlCol="0" anchor="ctr" anchorCtr="0">
            <a:spAutoFit/>
          </a:bodyPr>
          <a:lstStyle>
            <a:lvl1pPr marL="0" indent="0" algn="l" rtl="0" fontAlgn="base">
              <a:spcBef>
                <a:spcPct val="0"/>
              </a:spcBef>
              <a:spcAft>
                <a:spcPct val="0"/>
              </a:spcAft>
              <a:buNone/>
              <a:defRPr lang="en-US" sz="2798" b="1" kern="1200" dirty="0" smtClean="0">
                <a:solidFill>
                  <a:schemeClr val="tx1"/>
                </a:solidFill>
                <a:effectLst/>
                <a:latin typeface="+mn-lt"/>
                <a:ea typeface="+mn-ea"/>
                <a:cs typeface="+mn-cs"/>
              </a:defRPr>
            </a:lvl1pPr>
          </a:lstStyle>
          <a:p>
            <a:pPr lvl="0"/>
            <a:r>
              <a:rPr lang="en-US" dirty="0"/>
              <a:t>Author Name</a:t>
            </a:r>
          </a:p>
        </p:txBody>
      </p:sp>
      <p:sp>
        <p:nvSpPr>
          <p:cNvPr id="40" name="Text Placeholder 13">
            <a:extLst>
              <a:ext uri="{FF2B5EF4-FFF2-40B4-BE49-F238E27FC236}">
                <a16:creationId xmlns:a16="http://schemas.microsoft.com/office/drawing/2014/main" id="{CD940256-851E-46C8-8BFB-A5ECA6C7DA07}"/>
              </a:ext>
            </a:extLst>
          </p:cNvPr>
          <p:cNvSpPr>
            <a:spLocks noGrp="1"/>
          </p:cNvSpPr>
          <p:nvPr>
            <p:ph type="body" sz="quarter" idx="20" hasCustomPrompt="1"/>
          </p:nvPr>
        </p:nvSpPr>
        <p:spPr bwMode="auto">
          <a:xfrm>
            <a:off x="670972" y="5361049"/>
            <a:ext cx="2950749" cy="460181"/>
          </a:xfrm>
          <a:prstGeom prst="rect">
            <a:avLst/>
          </a:prstGeom>
          <a:noFill/>
          <a:effectLst/>
        </p:spPr>
        <p:txBody>
          <a:bodyPr wrap="square" lIns="36000" tIns="36000" rIns="36000" bIns="36000" rtlCol="0" anchor="ctr" anchorCtr="0">
            <a:spAutoFit/>
          </a:bodyPr>
          <a:lstStyle>
            <a:lvl1pPr marL="0" indent="0" algn="l" rtl="0" fontAlgn="base">
              <a:spcBef>
                <a:spcPct val="0"/>
              </a:spcBef>
              <a:spcAft>
                <a:spcPct val="0"/>
              </a:spcAft>
              <a:buNone/>
              <a:defRPr lang="en-US" sz="2398" b="1" kern="1200" dirty="0" smtClean="0">
                <a:solidFill>
                  <a:schemeClr val="tx1"/>
                </a:solidFill>
                <a:effectLst/>
                <a:latin typeface="+mn-lt"/>
                <a:ea typeface="+mn-ea"/>
                <a:cs typeface="+mn-cs"/>
              </a:defRPr>
            </a:lvl1pPr>
          </a:lstStyle>
          <a:p>
            <a:pPr lvl="0"/>
            <a:r>
              <a:rPr lang="en-US" dirty="0"/>
              <a:t>Position</a:t>
            </a:r>
          </a:p>
        </p:txBody>
      </p:sp>
      <p:sp>
        <p:nvSpPr>
          <p:cNvPr id="16" name="Rectangle 15">
            <a:extLst>
              <a:ext uri="{FF2B5EF4-FFF2-40B4-BE49-F238E27FC236}">
                <a16:creationId xmlns:a16="http://schemas.microsoft.com/office/drawing/2014/main" id="{6854D183-0374-4B3E-B2CE-32F308A81591}"/>
              </a:ext>
            </a:extLst>
          </p:cNvPr>
          <p:cNvSpPr/>
          <p:nvPr/>
        </p:nvSpPr>
        <p:spPr>
          <a:xfrm>
            <a:off x="-1588" y="6702676"/>
            <a:ext cx="12192000" cy="2172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1" hangingPunct="1">
              <a:lnSpc>
                <a:spcPct val="100000"/>
              </a:lnSpc>
              <a:spcBef>
                <a:spcPts val="0"/>
              </a:spcBef>
              <a:spcAft>
                <a:spcPts val="0"/>
              </a:spcAft>
              <a:buClrTx/>
              <a:buSzTx/>
              <a:buFontTx/>
              <a:buNone/>
              <a:tabLst/>
              <a:defRPr/>
            </a:pPr>
            <a:endParaRPr kumimoji="0" lang="ko-KR" altLang="en-US"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
        <p:nvSpPr>
          <p:cNvPr id="18" name="Rectangle 17">
            <a:extLst>
              <a:ext uri="{FF2B5EF4-FFF2-40B4-BE49-F238E27FC236}">
                <a16:creationId xmlns:a16="http://schemas.microsoft.com/office/drawing/2014/main" id="{34E5CD64-8E62-478C-BD07-29B0AE8E261B}"/>
              </a:ext>
            </a:extLst>
          </p:cNvPr>
          <p:cNvSpPr/>
          <p:nvPr userDrawn="1"/>
        </p:nvSpPr>
        <p:spPr>
          <a:xfrm>
            <a:off x="-1588" y="6702676"/>
            <a:ext cx="12188825" cy="2172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1" hangingPunct="1">
              <a:lnSpc>
                <a:spcPct val="100000"/>
              </a:lnSpc>
              <a:spcBef>
                <a:spcPts val="0"/>
              </a:spcBef>
              <a:spcAft>
                <a:spcPts val="0"/>
              </a:spcAft>
              <a:buClrTx/>
              <a:buSzTx/>
              <a:buFontTx/>
              <a:buNone/>
              <a:tabLst/>
              <a:defRPr/>
            </a:pPr>
            <a:endParaRPr kumimoji="0" lang="ko-KR" altLang="en-US"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Tree>
    <p:extLst>
      <p:ext uri="{BB962C8B-B14F-4D97-AF65-F5344CB8AC3E}">
        <p14:creationId xmlns:p14="http://schemas.microsoft.com/office/powerpoint/2010/main" val="1833109967"/>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hf hdr="0" ftr="0" dt="0"/>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 and Content">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23609A8D-9063-4A88-A094-81A65D7DF417}"/>
              </a:ext>
            </a:extLst>
          </p:cNvPr>
          <p:cNvPicPr>
            <a:picLocks noChangeAspect="1"/>
          </p:cNvPicPr>
          <p:nvPr/>
        </p:nvPicPr>
        <p:blipFill rotWithShape="1">
          <a:blip r:embed="rId2"/>
          <a:srcRect b="1672"/>
          <a:stretch/>
        </p:blipFill>
        <p:spPr>
          <a:xfrm>
            <a:off x="-3175" y="1"/>
            <a:ext cx="12192000" cy="6852212"/>
          </a:xfrm>
          <a:prstGeom prst="rect">
            <a:avLst/>
          </a:prstGeom>
        </p:spPr>
      </p:pic>
      <p:sp>
        <p:nvSpPr>
          <p:cNvPr id="17" name="Rectangle 16">
            <a:extLst>
              <a:ext uri="{FF2B5EF4-FFF2-40B4-BE49-F238E27FC236}">
                <a16:creationId xmlns:a16="http://schemas.microsoft.com/office/drawing/2014/main" id="{4880F1A8-532C-4443-BDB9-44438A972E15}"/>
              </a:ext>
            </a:extLst>
          </p:cNvPr>
          <p:cNvSpPr/>
          <p:nvPr/>
        </p:nvSpPr>
        <p:spPr>
          <a:xfrm>
            <a:off x="-3175" y="0"/>
            <a:ext cx="12192000" cy="10953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1" hangingPunct="1">
              <a:lnSpc>
                <a:spcPct val="100000"/>
              </a:lnSpc>
              <a:spcBef>
                <a:spcPts val="0"/>
              </a:spcBef>
              <a:spcAft>
                <a:spcPts val="0"/>
              </a:spcAft>
              <a:buClrTx/>
              <a:buSzTx/>
              <a:buFontTx/>
              <a:buNone/>
              <a:tabLst/>
              <a:defRPr/>
            </a:pPr>
            <a:endParaRPr kumimoji="0" lang="ko-KR" altLang="en-US"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
        <p:nvSpPr>
          <p:cNvPr id="5" name="Picture Placeholder 2"/>
          <p:cNvSpPr>
            <a:spLocks noGrp="1"/>
          </p:cNvSpPr>
          <p:nvPr>
            <p:ph type="pic" idx="1" hasCustomPrompt="1"/>
          </p:nvPr>
        </p:nvSpPr>
        <p:spPr>
          <a:xfrm>
            <a:off x="190357" y="1355077"/>
            <a:ext cx="3888360" cy="5366405"/>
          </a:xfrm>
          <a:prstGeom prst="rect">
            <a:avLst/>
          </a:prstGeom>
          <a:solidFill>
            <a:schemeClr val="bg2">
              <a:lumMod val="90000"/>
            </a:schemeClr>
          </a:solidFill>
        </p:spPr>
        <p:txBody>
          <a:bodyPr anchor="ctr"/>
          <a:lstStyle>
            <a:lvl1pPr marL="0" indent="0" algn="ctr">
              <a:buNone/>
              <a:defRPr sz="2131" baseline="0">
                <a:solidFill>
                  <a:schemeClr val="tx1"/>
                </a:solidFill>
                <a:latin typeface="+mn-lt"/>
                <a:cs typeface="Arial" pitchFamily="34" charset="0"/>
              </a:defRPr>
            </a:lvl1pPr>
            <a:lvl2pPr marL="609219" indent="0">
              <a:buNone/>
              <a:defRPr sz="3731"/>
            </a:lvl2pPr>
            <a:lvl3pPr marL="1218438" indent="0">
              <a:buNone/>
              <a:defRPr sz="3198"/>
            </a:lvl3pPr>
            <a:lvl4pPr marL="1827657" indent="0">
              <a:buNone/>
              <a:defRPr sz="2665"/>
            </a:lvl4pPr>
            <a:lvl5pPr marL="2436876" indent="0">
              <a:buNone/>
              <a:defRPr sz="2665"/>
            </a:lvl5pPr>
            <a:lvl6pPr marL="3046096" indent="0">
              <a:buNone/>
              <a:defRPr sz="2665"/>
            </a:lvl6pPr>
            <a:lvl7pPr marL="3655315" indent="0">
              <a:buNone/>
              <a:defRPr sz="2665"/>
            </a:lvl7pPr>
            <a:lvl8pPr marL="4264533" indent="0">
              <a:buNone/>
              <a:defRPr sz="2665"/>
            </a:lvl8pPr>
            <a:lvl9pPr marL="4873752" indent="0">
              <a:buNone/>
              <a:defRPr sz="2665"/>
            </a:lvl9pPr>
          </a:lstStyle>
          <a:p>
            <a:r>
              <a:rPr lang="en-US" altLang="ko-KR" dirty="0"/>
              <a:t>Your Picture Here</a:t>
            </a:r>
            <a:endParaRPr lang="ko-KR" altLang="en-US" dirty="0"/>
          </a:p>
        </p:txBody>
      </p:sp>
      <p:sp>
        <p:nvSpPr>
          <p:cNvPr id="2" name="Rectangle 1"/>
          <p:cNvSpPr/>
          <p:nvPr/>
        </p:nvSpPr>
        <p:spPr>
          <a:xfrm>
            <a:off x="4078713" y="1355073"/>
            <a:ext cx="47988" cy="550292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1" hangingPunct="1">
              <a:lnSpc>
                <a:spcPct val="100000"/>
              </a:lnSpc>
              <a:spcBef>
                <a:spcPts val="0"/>
              </a:spcBef>
              <a:spcAft>
                <a:spcPts val="0"/>
              </a:spcAft>
              <a:buClrTx/>
              <a:buSzTx/>
              <a:buFontTx/>
              <a:buNone/>
              <a:tabLst/>
              <a:defRPr/>
            </a:pPr>
            <a:endParaRPr kumimoji="0" lang="ko-KR" altLang="en-US"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
        <p:nvSpPr>
          <p:cNvPr id="3" name="Rectangle 2"/>
          <p:cNvSpPr/>
          <p:nvPr/>
        </p:nvSpPr>
        <p:spPr>
          <a:xfrm>
            <a:off x="4126704" y="1748999"/>
            <a:ext cx="239938" cy="336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1" hangingPunct="1">
              <a:lnSpc>
                <a:spcPct val="100000"/>
              </a:lnSpc>
              <a:spcBef>
                <a:spcPts val="0"/>
              </a:spcBef>
              <a:spcAft>
                <a:spcPts val="0"/>
              </a:spcAft>
              <a:buClrTx/>
              <a:buSzTx/>
              <a:buFontTx/>
              <a:buNone/>
              <a:tabLst/>
              <a:defRPr/>
            </a:pPr>
            <a:endParaRPr kumimoji="0" lang="ko-KR" altLang="en-US"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
        <p:nvSpPr>
          <p:cNvPr id="10" name="Rectangle 9">
            <a:extLst>
              <a:ext uri="{FF2B5EF4-FFF2-40B4-BE49-F238E27FC236}">
                <a16:creationId xmlns:a16="http://schemas.microsoft.com/office/drawing/2014/main" id="{E9B994EC-35A8-4A11-98CB-25DC28852F94}"/>
              </a:ext>
            </a:extLst>
          </p:cNvPr>
          <p:cNvSpPr/>
          <p:nvPr/>
        </p:nvSpPr>
        <p:spPr>
          <a:xfrm>
            <a:off x="3" y="6721485"/>
            <a:ext cx="12188825" cy="13652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1" hangingPunct="1">
              <a:lnSpc>
                <a:spcPct val="100000"/>
              </a:lnSpc>
              <a:spcBef>
                <a:spcPts val="0"/>
              </a:spcBef>
              <a:spcAft>
                <a:spcPts val="0"/>
              </a:spcAft>
              <a:buClrTx/>
              <a:buSzTx/>
              <a:buFontTx/>
              <a:buNone/>
              <a:tabLst/>
              <a:defRPr/>
            </a:pPr>
            <a:endParaRPr kumimoji="0" lang="ko-KR" altLang="en-US"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
        <p:nvSpPr>
          <p:cNvPr id="14" name="Text Placeholder 13">
            <a:extLst>
              <a:ext uri="{FF2B5EF4-FFF2-40B4-BE49-F238E27FC236}">
                <a16:creationId xmlns:a16="http://schemas.microsoft.com/office/drawing/2014/main" id="{A2ABE920-240F-4CF6-AD45-23ED489FAD6E}"/>
              </a:ext>
            </a:extLst>
          </p:cNvPr>
          <p:cNvSpPr>
            <a:spLocks noGrp="1"/>
          </p:cNvSpPr>
          <p:nvPr>
            <p:ph type="body" sz="quarter" idx="13"/>
          </p:nvPr>
        </p:nvSpPr>
        <p:spPr>
          <a:xfrm>
            <a:off x="4794689" y="1353867"/>
            <a:ext cx="7197424" cy="502788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a:extLst>
              <a:ext uri="{FF2B5EF4-FFF2-40B4-BE49-F238E27FC236}">
                <a16:creationId xmlns:a16="http://schemas.microsoft.com/office/drawing/2014/main" id="{2FF342A0-26CC-4ADA-AB90-FC4810F88E91}"/>
              </a:ext>
            </a:extLst>
          </p:cNvPr>
          <p:cNvSpPr>
            <a:spLocks noGrp="1"/>
          </p:cNvSpPr>
          <p:nvPr>
            <p:ph type="title" hasCustomPrompt="1"/>
          </p:nvPr>
        </p:nvSpPr>
        <p:spPr/>
        <p:txBody>
          <a:bodyPr/>
          <a:lstStyle>
            <a:lvl1pPr>
              <a:defRPr>
                <a:solidFill>
                  <a:schemeClr val="bg2"/>
                </a:solidFill>
              </a:defRPr>
            </a:lvl1pPr>
          </a:lstStyle>
          <a:p>
            <a:r>
              <a:rPr lang="en-US" dirty="0"/>
              <a:t>Slide Title</a:t>
            </a:r>
          </a:p>
        </p:txBody>
      </p:sp>
      <p:sp>
        <p:nvSpPr>
          <p:cNvPr id="8" name="Date Placeholder 7">
            <a:extLst>
              <a:ext uri="{FF2B5EF4-FFF2-40B4-BE49-F238E27FC236}">
                <a16:creationId xmlns:a16="http://schemas.microsoft.com/office/drawing/2014/main" id="{A66184F8-77F5-4000-AA69-383B07AEEF0D}"/>
              </a:ext>
            </a:extLst>
          </p:cNvPr>
          <p:cNvSpPr>
            <a:spLocks noGrp="1"/>
          </p:cNvSpPr>
          <p:nvPr>
            <p:ph type="dt" sz="half" idx="14"/>
          </p:nvPr>
        </p:nvSpPr>
        <p:spPr/>
        <p:txBody>
          <a:bodyPr/>
          <a:lstStyle/>
          <a:p>
            <a:fld id="{055373AC-9AA7-423B-BA00-BA1C74164DBD}" type="datetime1">
              <a:rPr lang="en-US" smtClean="0"/>
              <a:pPr/>
              <a:t>25/11/2018</a:t>
            </a:fld>
            <a:endParaRPr lang="en-US" dirty="0"/>
          </a:p>
        </p:txBody>
      </p:sp>
      <p:sp>
        <p:nvSpPr>
          <p:cNvPr id="9" name="Footer Placeholder 8">
            <a:extLst>
              <a:ext uri="{FF2B5EF4-FFF2-40B4-BE49-F238E27FC236}">
                <a16:creationId xmlns:a16="http://schemas.microsoft.com/office/drawing/2014/main" id="{9CAD63B7-3B55-42B3-B63C-7488630C399B}"/>
              </a:ext>
            </a:extLst>
          </p:cNvPr>
          <p:cNvSpPr>
            <a:spLocks noGrp="1"/>
          </p:cNvSpPr>
          <p:nvPr>
            <p:ph type="ftr" sz="quarter" idx="15"/>
          </p:nvPr>
        </p:nvSpPr>
        <p:spPr/>
        <p:txBody>
          <a:bodyPr/>
          <a:lstStyle/>
          <a:p>
            <a:endParaRPr lang="en-US" dirty="0"/>
          </a:p>
        </p:txBody>
      </p:sp>
      <p:sp>
        <p:nvSpPr>
          <p:cNvPr id="15" name="Slide Number Placeholder 14">
            <a:extLst>
              <a:ext uri="{FF2B5EF4-FFF2-40B4-BE49-F238E27FC236}">
                <a16:creationId xmlns:a16="http://schemas.microsoft.com/office/drawing/2014/main" id="{97A1733E-05EA-4892-9222-96356ACBDF86}"/>
              </a:ext>
            </a:extLst>
          </p:cNvPr>
          <p:cNvSpPr>
            <a:spLocks noGrp="1"/>
          </p:cNvSpPr>
          <p:nvPr>
            <p:ph type="sldNum" sz="quarter" idx="16"/>
          </p:nvPr>
        </p:nvSpPr>
        <p:spPr/>
        <p:txBody>
          <a:bodyPr/>
          <a:lstStyle/>
          <a:p>
            <a:fld id="{C014DD1E-5D91-48A3-AD6D-45FBA980D106}" type="slidenum">
              <a:rPr lang="en-US" smtClean="0"/>
              <a:pPr/>
              <a:t>‹#›</a:t>
            </a:fld>
            <a:endParaRPr lang="en-US" dirty="0"/>
          </a:p>
        </p:txBody>
      </p:sp>
      <p:pic>
        <p:nvPicPr>
          <p:cNvPr id="16" name="Picture 15">
            <a:extLst>
              <a:ext uri="{FF2B5EF4-FFF2-40B4-BE49-F238E27FC236}">
                <a16:creationId xmlns:a16="http://schemas.microsoft.com/office/drawing/2014/main" id="{2FE050E4-DC54-4CF4-A8D3-DC8B8DA04EC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868285" y="232973"/>
            <a:ext cx="2125527" cy="530284"/>
          </a:xfrm>
          <a:prstGeom prst="rect">
            <a:avLst/>
          </a:prstGeom>
        </p:spPr>
      </p:pic>
      <p:sp>
        <p:nvSpPr>
          <p:cNvPr id="18" name="Rectangle 17">
            <a:extLst>
              <a:ext uri="{FF2B5EF4-FFF2-40B4-BE49-F238E27FC236}">
                <a16:creationId xmlns:a16="http://schemas.microsoft.com/office/drawing/2014/main" id="{B2B94D3F-5DC8-4398-914C-4833ABE4CC19}"/>
              </a:ext>
            </a:extLst>
          </p:cNvPr>
          <p:cNvSpPr/>
          <p:nvPr userDrawn="1"/>
        </p:nvSpPr>
        <p:spPr>
          <a:xfrm>
            <a:off x="-3175" y="0"/>
            <a:ext cx="12192000" cy="10953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26" rtl="0" eaLnBrk="1" fontAlgn="auto" latinLnBrk="1" hangingPunct="1">
              <a:lnSpc>
                <a:spcPct val="100000"/>
              </a:lnSpc>
              <a:spcBef>
                <a:spcPts val="0"/>
              </a:spcBef>
              <a:spcAft>
                <a:spcPts val="0"/>
              </a:spcAft>
              <a:buClrTx/>
              <a:buSzTx/>
              <a:buFontTx/>
              <a:buNone/>
              <a:tabLst/>
              <a:defRPr/>
            </a:pPr>
            <a:endParaRPr kumimoji="0" lang="ko-KR" altLang="en-US" sz="2399"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Tree>
    <p:extLst>
      <p:ext uri="{BB962C8B-B14F-4D97-AF65-F5344CB8AC3E}">
        <p14:creationId xmlns:p14="http://schemas.microsoft.com/office/powerpoint/2010/main" val="3958719015"/>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estions Slide">
    <p:bg>
      <p:bgPr>
        <a:solidFill>
          <a:schemeClr val="bg2"/>
        </a:solidFill>
        <a:effectLst/>
      </p:bgPr>
    </p:bg>
    <p:spTree>
      <p:nvGrpSpPr>
        <p:cNvPr id="1" name=""/>
        <p:cNvGrpSpPr/>
        <p:nvPr/>
      </p:nvGrpSpPr>
      <p:grpSpPr>
        <a:xfrm>
          <a:off x="0" y="0"/>
          <a:ext cx="0" cy="0"/>
          <a:chOff x="0" y="0"/>
          <a:chExt cx="0" cy="0"/>
        </a:xfrm>
      </p:grpSpPr>
      <p:pic>
        <p:nvPicPr>
          <p:cNvPr id="36" name="Picture 35">
            <a:extLst>
              <a:ext uri="{FF2B5EF4-FFF2-40B4-BE49-F238E27FC236}">
                <a16:creationId xmlns:a16="http://schemas.microsoft.com/office/drawing/2014/main" id="{B21D9C95-5FF6-4F7E-AC00-ED6F3DD385F0}"/>
              </a:ext>
            </a:extLst>
          </p:cNvPr>
          <p:cNvPicPr>
            <a:picLocks noChangeAspect="1"/>
          </p:cNvPicPr>
          <p:nvPr userDrawn="1"/>
        </p:nvPicPr>
        <p:blipFill rotWithShape="1">
          <a:blip r:embed="rId2"/>
          <a:srcRect b="1672"/>
          <a:stretch/>
        </p:blipFill>
        <p:spPr>
          <a:xfrm>
            <a:off x="-3176" y="5788"/>
            <a:ext cx="12192000" cy="6852212"/>
          </a:xfrm>
          <a:prstGeom prst="rect">
            <a:avLst/>
          </a:prstGeom>
        </p:spPr>
      </p:pic>
      <p:pic>
        <p:nvPicPr>
          <p:cNvPr id="56" name="Picture 55">
            <a:extLst>
              <a:ext uri="{FF2B5EF4-FFF2-40B4-BE49-F238E27FC236}">
                <a16:creationId xmlns:a16="http://schemas.microsoft.com/office/drawing/2014/main" id="{DEAD13D1-8921-41EB-9EDF-DA3F5121F449}"/>
              </a:ext>
            </a:extLst>
          </p:cNvPr>
          <p:cNvPicPr>
            <a:picLocks noChangeAspect="1"/>
          </p:cNvPicPr>
          <p:nvPr/>
        </p:nvPicPr>
        <p:blipFill rotWithShape="1">
          <a:blip r:embed="rId2"/>
          <a:srcRect b="1672"/>
          <a:stretch/>
        </p:blipFill>
        <p:spPr>
          <a:xfrm>
            <a:off x="-3176" y="5788"/>
            <a:ext cx="12192000" cy="6852212"/>
          </a:xfrm>
          <a:prstGeom prst="rect">
            <a:avLst/>
          </a:prstGeom>
        </p:spPr>
      </p:pic>
      <p:sp>
        <p:nvSpPr>
          <p:cNvPr id="19" name="Rectangle 18">
            <a:extLst>
              <a:ext uri="{FF2B5EF4-FFF2-40B4-BE49-F238E27FC236}">
                <a16:creationId xmlns:a16="http://schemas.microsoft.com/office/drawing/2014/main" id="{7CFDBB16-985C-4CC7-B6DB-B81B36037922}"/>
              </a:ext>
            </a:extLst>
          </p:cNvPr>
          <p:cNvSpPr/>
          <p:nvPr/>
        </p:nvSpPr>
        <p:spPr>
          <a:xfrm>
            <a:off x="-1051027" y="703247"/>
            <a:ext cx="8403884" cy="1033303"/>
          </a:xfrm>
          <a:prstGeom prst="rect">
            <a:avLst/>
          </a:prstGeom>
        </p:spPr>
        <p:txBody>
          <a:bodyPr wrap="none" lIns="0" tIns="0" rIns="0" bIns="0" anchor="ctr" anchorCtr="0">
            <a:noAutofit/>
            <a:scene3d>
              <a:camera prst="orthographicFront"/>
              <a:lightRig rig="soft" dir="t">
                <a:rot lat="0" lon="0" rev="10800000"/>
              </a:lightRig>
            </a:scene3d>
            <a:sp3d>
              <a:bevelT w="27940" h="12700"/>
              <a:contourClr>
                <a:srgbClr val="DDDDDD"/>
              </a:contourClr>
            </a:sp3d>
          </a:bodyPr>
          <a:lstStyle/>
          <a:p>
            <a:pPr marL="0" marR="0" lvl="0" indent="0" algn="ctr" defTabSz="913852" rtl="0" eaLnBrk="0" fontAlgn="auto" latinLnBrk="1" hangingPunct="0">
              <a:lnSpc>
                <a:spcPct val="100000"/>
              </a:lnSpc>
              <a:spcBef>
                <a:spcPts val="0"/>
              </a:spcBef>
              <a:spcAft>
                <a:spcPts val="0"/>
              </a:spcAft>
              <a:buClr>
                <a:srgbClr val="67748E">
                  <a:lumMod val="40000"/>
                  <a:lumOff val="60000"/>
                </a:srgbClr>
              </a:buClr>
              <a:buSzPct val="70000"/>
              <a:buFont typeface="Wingdings 2" pitchFamily="18" charset="2"/>
              <a:buNone/>
              <a:tabLst/>
              <a:defRPr/>
            </a:pPr>
            <a:r>
              <a:rPr kumimoji="0" lang="en-US" sz="8797" b="1" i="0" u="none" strike="noStrike" kern="1200" cap="none" spc="0" normalizeH="0" baseline="0" noProof="0" dirty="0">
                <a:ln>
                  <a:noFill/>
                </a:ln>
                <a:solidFill>
                  <a:srgbClr val="234465"/>
                </a:solidFill>
                <a:effectLst/>
                <a:uLnTx/>
                <a:uFillTx/>
                <a:latin typeface="Calibri" panose="020F0502020204030204"/>
                <a:ea typeface="+mn-ea"/>
                <a:cs typeface="+mn-cs"/>
              </a:rPr>
              <a:t>Questions?</a:t>
            </a:r>
            <a:endParaRPr kumimoji="0" lang="en-US" sz="8797" b="1" i="0" u="none" strike="noStrike" kern="1200" cap="none" spc="150" normalizeH="0" baseline="0" noProof="0" dirty="0">
              <a:ln w="11430"/>
              <a:solidFill>
                <a:srgbClr val="234465"/>
              </a:solidFill>
              <a:effectLst>
                <a:outerShdw blurRad="25400" algn="tl" rotWithShape="0">
                  <a:srgbClr val="000000">
                    <a:alpha val="43000"/>
                  </a:srgbClr>
                </a:outerShdw>
              </a:effectLst>
              <a:uLnTx/>
              <a:uFillTx/>
              <a:latin typeface="Calibri" panose="020F0502020204030204"/>
              <a:ea typeface="+mn-ea"/>
              <a:cs typeface="+mn-cs"/>
            </a:endParaRPr>
          </a:p>
        </p:txBody>
      </p:sp>
      <p:pic>
        <p:nvPicPr>
          <p:cNvPr id="26" name="Picture 25">
            <a:extLst>
              <a:ext uri="{FF2B5EF4-FFF2-40B4-BE49-F238E27FC236}">
                <a16:creationId xmlns:a16="http://schemas.microsoft.com/office/drawing/2014/main" id="{247CFF3C-C4FA-493D-8505-DF469F4D36A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5044" y="2222932"/>
            <a:ext cx="3574974" cy="4148680"/>
          </a:xfrm>
          <a:prstGeom prst="rect">
            <a:avLst/>
          </a:prstGeom>
        </p:spPr>
      </p:pic>
      <p:pic>
        <p:nvPicPr>
          <p:cNvPr id="42" name="Picture 41">
            <a:extLst>
              <a:ext uri="{FF2B5EF4-FFF2-40B4-BE49-F238E27FC236}">
                <a16:creationId xmlns:a16="http://schemas.microsoft.com/office/drawing/2014/main" id="{320846EB-6FC8-4F9D-97D0-A1A8E9CEE0D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693929" y="314259"/>
            <a:ext cx="2125527" cy="530284"/>
          </a:xfrm>
          <a:prstGeom prst="rect">
            <a:avLst/>
          </a:prstGeom>
        </p:spPr>
      </p:pic>
      <p:sp>
        <p:nvSpPr>
          <p:cNvPr id="2" name="Date Placeholder 1">
            <a:extLst>
              <a:ext uri="{FF2B5EF4-FFF2-40B4-BE49-F238E27FC236}">
                <a16:creationId xmlns:a16="http://schemas.microsoft.com/office/drawing/2014/main" id="{839983C1-41F3-4B45-9E6B-F2615F743C0A}"/>
              </a:ext>
            </a:extLst>
          </p:cNvPr>
          <p:cNvSpPr>
            <a:spLocks noGrp="1"/>
          </p:cNvSpPr>
          <p:nvPr>
            <p:ph type="dt" sz="half" idx="10"/>
          </p:nvPr>
        </p:nvSpPr>
        <p:spPr/>
        <p:txBody>
          <a:bodyPr/>
          <a:lstStyle/>
          <a:p>
            <a:fld id="{055373AC-9AA7-423B-BA00-BA1C74164DBD}" type="datetime1">
              <a:rPr lang="en-US" smtClean="0"/>
              <a:pPr/>
              <a:t>25/11/2018</a:t>
            </a:fld>
            <a:endParaRPr lang="en-US" dirty="0"/>
          </a:p>
        </p:txBody>
      </p:sp>
      <p:sp>
        <p:nvSpPr>
          <p:cNvPr id="6" name="Footer Placeholder 5">
            <a:extLst>
              <a:ext uri="{FF2B5EF4-FFF2-40B4-BE49-F238E27FC236}">
                <a16:creationId xmlns:a16="http://schemas.microsoft.com/office/drawing/2014/main" id="{A32622C9-3C7D-445D-83B2-28583716E287}"/>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2404DAB2-278F-4812-9F5E-FB63D8068383}"/>
              </a:ext>
            </a:extLst>
          </p:cNvPr>
          <p:cNvSpPr>
            <a:spLocks noGrp="1"/>
          </p:cNvSpPr>
          <p:nvPr>
            <p:ph type="sldNum" sz="quarter" idx="12"/>
          </p:nvPr>
        </p:nvSpPr>
        <p:spPr/>
        <p:txBody>
          <a:bodyPr/>
          <a:lstStyle/>
          <a:p>
            <a:fld id="{C014DD1E-5D91-48A3-AD6D-45FBA980D106}" type="slidenum">
              <a:rPr lang="en-US" smtClean="0"/>
              <a:pPr/>
              <a:t>‹#›</a:t>
            </a:fld>
            <a:endParaRPr lang="en-US" dirty="0"/>
          </a:p>
        </p:txBody>
      </p:sp>
      <p:pic>
        <p:nvPicPr>
          <p:cNvPr id="18" name="Picture 17">
            <a:extLst>
              <a:ext uri="{FF2B5EF4-FFF2-40B4-BE49-F238E27FC236}">
                <a16:creationId xmlns:a16="http://schemas.microsoft.com/office/drawing/2014/main" id="{A0675455-B7FA-4569-A5FD-A3B0F20B2A2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949048" y="1702476"/>
            <a:ext cx="1198589" cy="1198901"/>
          </a:xfrm>
          <a:prstGeom prst="rect">
            <a:avLst/>
          </a:prstGeom>
        </p:spPr>
      </p:pic>
      <p:pic>
        <p:nvPicPr>
          <p:cNvPr id="20" name="Picture 19">
            <a:extLst>
              <a:ext uri="{FF2B5EF4-FFF2-40B4-BE49-F238E27FC236}">
                <a16:creationId xmlns:a16="http://schemas.microsoft.com/office/drawing/2014/main" id="{827D15FD-4C66-4B85-98E6-7826AA8F61C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87869" y="3776296"/>
            <a:ext cx="1166096" cy="1402229"/>
          </a:xfrm>
          <a:prstGeom prst="rect">
            <a:avLst/>
          </a:prstGeom>
        </p:spPr>
      </p:pic>
      <p:pic>
        <p:nvPicPr>
          <p:cNvPr id="21" name="Picture 20">
            <a:extLst>
              <a:ext uri="{FF2B5EF4-FFF2-40B4-BE49-F238E27FC236}">
                <a16:creationId xmlns:a16="http://schemas.microsoft.com/office/drawing/2014/main" id="{EA755AAE-BA08-481C-9224-0061170EE4B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226378" y="3776296"/>
            <a:ext cx="1166096" cy="1389257"/>
          </a:xfrm>
          <a:prstGeom prst="rect">
            <a:avLst/>
          </a:prstGeom>
        </p:spPr>
      </p:pic>
      <p:pic>
        <p:nvPicPr>
          <p:cNvPr id="22" name="Picture 21">
            <a:extLst>
              <a:ext uri="{FF2B5EF4-FFF2-40B4-BE49-F238E27FC236}">
                <a16:creationId xmlns:a16="http://schemas.microsoft.com/office/drawing/2014/main" id="{0A83D66F-855B-463B-920B-BF239B01A206}"/>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666003" y="3775666"/>
            <a:ext cx="1166096" cy="1567139"/>
          </a:xfrm>
          <a:prstGeom prst="rect">
            <a:avLst/>
          </a:prstGeom>
        </p:spPr>
      </p:pic>
      <p:pic>
        <p:nvPicPr>
          <p:cNvPr id="23" name="Picture 22">
            <a:extLst>
              <a:ext uri="{FF2B5EF4-FFF2-40B4-BE49-F238E27FC236}">
                <a16:creationId xmlns:a16="http://schemas.microsoft.com/office/drawing/2014/main" id="{6643F71A-2013-433A-8322-FBAAED3162D8}"/>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105628" y="3769759"/>
            <a:ext cx="1166096" cy="1350756"/>
          </a:xfrm>
          <a:prstGeom prst="rect">
            <a:avLst/>
          </a:prstGeom>
        </p:spPr>
      </p:pic>
      <p:pic>
        <p:nvPicPr>
          <p:cNvPr id="24" name="Picture 23">
            <a:extLst>
              <a:ext uri="{FF2B5EF4-FFF2-40B4-BE49-F238E27FC236}">
                <a16:creationId xmlns:a16="http://schemas.microsoft.com/office/drawing/2014/main" id="{B0812936-74B6-4265-8C08-AEDC8C79870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545253" y="3776296"/>
            <a:ext cx="1166096" cy="1433701"/>
          </a:xfrm>
          <a:prstGeom prst="rect">
            <a:avLst/>
          </a:prstGeom>
        </p:spPr>
      </p:pic>
      <p:pic>
        <p:nvPicPr>
          <p:cNvPr id="25" name="Picture 24">
            <a:extLst>
              <a:ext uri="{FF2B5EF4-FFF2-40B4-BE49-F238E27FC236}">
                <a16:creationId xmlns:a16="http://schemas.microsoft.com/office/drawing/2014/main" id="{C74C190C-5856-41B9-8819-AE8DE0E10980}"/>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385421" y="3776295"/>
            <a:ext cx="1164351" cy="1440000"/>
          </a:xfrm>
          <a:prstGeom prst="rect">
            <a:avLst/>
          </a:prstGeom>
        </p:spPr>
      </p:pic>
      <p:cxnSp>
        <p:nvCxnSpPr>
          <p:cNvPr id="27" name="Straight Connector 26">
            <a:extLst>
              <a:ext uri="{FF2B5EF4-FFF2-40B4-BE49-F238E27FC236}">
                <a16:creationId xmlns:a16="http://schemas.microsoft.com/office/drawing/2014/main" id="{5F62FB7C-BD6E-4383-98C1-2CF30F34CAFD}"/>
              </a:ext>
            </a:extLst>
          </p:cNvPr>
          <p:cNvCxnSpPr>
            <a:cxnSpLocks/>
          </p:cNvCxnSpPr>
          <p:nvPr/>
        </p:nvCxnSpPr>
        <p:spPr>
          <a:xfrm>
            <a:off x="3968380" y="3335565"/>
            <a:ext cx="7159921"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D4E5982E-3110-47E1-A5BB-91B7BECC3093}"/>
              </a:ext>
            </a:extLst>
          </p:cNvPr>
          <p:cNvCxnSpPr/>
          <p:nvPr/>
        </p:nvCxnSpPr>
        <p:spPr>
          <a:xfrm>
            <a:off x="3968380" y="333556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72BFE2F3-0845-4E5B-9375-E9D4027DD675}"/>
              </a:ext>
            </a:extLst>
          </p:cNvPr>
          <p:cNvCxnSpPr/>
          <p:nvPr/>
        </p:nvCxnSpPr>
        <p:spPr>
          <a:xfrm>
            <a:off x="5362603" y="333556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93DDBF37-0764-47AA-94E3-9A44F3ED8FB5}"/>
              </a:ext>
            </a:extLst>
          </p:cNvPr>
          <p:cNvCxnSpPr/>
          <p:nvPr/>
        </p:nvCxnSpPr>
        <p:spPr>
          <a:xfrm>
            <a:off x="6809426" y="332921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299ABE09-E33C-46B7-A80D-7BF4A6956211}"/>
              </a:ext>
            </a:extLst>
          </p:cNvPr>
          <p:cNvCxnSpPr/>
          <p:nvPr/>
        </p:nvCxnSpPr>
        <p:spPr>
          <a:xfrm>
            <a:off x="8249051" y="332921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E91D320-3732-40B8-864D-142D0A277ED1}"/>
              </a:ext>
            </a:extLst>
          </p:cNvPr>
          <p:cNvCxnSpPr>
            <a:cxnSpLocks/>
          </p:cNvCxnSpPr>
          <p:nvPr/>
        </p:nvCxnSpPr>
        <p:spPr>
          <a:xfrm>
            <a:off x="9688676" y="332921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5C63D1E8-4A92-4691-8A24-A2FC7E8008E5}"/>
              </a:ext>
            </a:extLst>
          </p:cNvPr>
          <p:cNvCxnSpPr>
            <a:cxnSpLocks/>
          </p:cNvCxnSpPr>
          <p:nvPr/>
        </p:nvCxnSpPr>
        <p:spPr>
          <a:xfrm>
            <a:off x="11128301" y="333556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C84A0FE1-723D-4682-8682-77BAD950EE15}"/>
              </a:ext>
            </a:extLst>
          </p:cNvPr>
          <p:cNvCxnSpPr/>
          <p:nvPr/>
        </p:nvCxnSpPr>
        <p:spPr>
          <a:xfrm>
            <a:off x="7548341" y="309299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550A59F9-9A9D-4956-95B4-F78CC0DB1D59}"/>
              </a:ext>
            </a:extLst>
          </p:cNvPr>
          <p:cNvSpPr/>
          <p:nvPr/>
        </p:nvSpPr>
        <p:spPr>
          <a:xfrm>
            <a:off x="-1588" y="6371334"/>
            <a:ext cx="12192000" cy="50459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1" hangingPunct="1">
              <a:lnSpc>
                <a:spcPct val="100000"/>
              </a:lnSpc>
              <a:spcBef>
                <a:spcPts val="0"/>
              </a:spcBef>
              <a:spcAft>
                <a:spcPts val="0"/>
              </a:spcAft>
              <a:buClrTx/>
              <a:buSzTx/>
              <a:buFontTx/>
              <a:buNone/>
              <a:tabLst/>
              <a:defRPr/>
            </a:pPr>
            <a:endParaRPr kumimoji="0" lang="ko-KR" altLang="en-US"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pic>
        <p:nvPicPr>
          <p:cNvPr id="37" name="Picture 36">
            <a:extLst>
              <a:ext uri="{FF2B5EF4-FFF2-40B4-BE49-F238E27FC236}">
                <a16:creationId xmlns:a16="http://schemas.microsoft.com/office/drawing/2014/main" id="{8AF69835-F228-45D6-B39E-583EEBF1FE2D}"/>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6949047" y="1702474"/>
            <a:ext cx="1198589" cy="1198901"/>
          </a:xfrm>
          <a:prstGeom prst="rect">
            <a:avLst/>
          </a:prstGeom>
        </p:spPr>
      </p:pic>
      <p:pic>
        <p:nvPicPr>
          <p:cNvPr id="38" name="Picture 37">
            <a:extLst>
              <a:ext uri="{FF2B5EF4-FFF2-40B4-BE49-F238E27FC236}">
                <a16:creationId xmlns:a16="http://schemas.microsoft.com/office/drawing/2014/main" id="{0577C4C0-8539-4520-A497-BBFB45821D24}"/>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4787869" y="3776294"/>
            <a:ext cx="1166096" cy="1402229"/>
          </a:xfrm>
          <a:prstGeom prst="rect">
            <a:avLst/>
          </a:prstGeom>
        </p:spPr>
      </p:pic>
      <p:pic>
        <p:nvPicPr>
          <p:cNvPr id="39" name="Picture 38">
            <a:extLst>
              <a:ext uri="{FF2B5EF4-FFF2-40B4-BE49-F238E27FC236}">
                <a16:creationId xmlns:a16="http://schemas.microsoft.com/office/drawing/2014/main" id="{16073A22-1B90-4D35-943B-5D9816FEB8FE}"/>
              </a:ext>
            </a:extLst>
          </p:cNvPr>
          <p:cNvPicPr>
            <a:picLocks noChangeAspect="1"/>
          </p:cNvPicPr>
          <p:nvPr userDrawn="1"/>
        </p:nvPicPr>
        <p:blipFill>
          <a:blip r:embed="rId12" cstate="print">
            <a:extLst>
              <a:ext uri="{28A0092B-C50C-407E-A947-70E740481C1C}">
                <a14:useLocalDpi xmlns:a14="http://schemas.microsoft.com/office/drawing/2010/main" val="0"/>
              </a:ext>
            </a:extLst>
          </a:blip>
          <a:stretch>
            <a:fillRect/>
          </a:stretch>
        </p:blipFill>
        <p:spPr>
          <a:xfrm>
            <a:off x="6226378" y="3776294"/>
            <a:ext cx="1166096" cy="1389257"/>
          </a:xfrm>
          <a:prstGeom prst="rect">
            <a:avLst/>
          </a:prstGeom>
        </p:spPr>
      </p:pic>
      <p:pic>
        <p:nvPicPr>
          <p:cNvPr id="40" name="Picture 39">
            <a:extLst>
              <a:ext uri="{FF2B5EF4-FFF2-40B4-BE49-F238E27FC236}">
                <a16:creationId xmlns:a16="http://schemas.microsoft.com/office/drawing/2014/main" id="{F7C8CFEA-27DA-4058-A611-3AE53851908C}"/>
              </a:ext>
            </a:extLst>
          </p:cNvPr>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7666003" y="3775664"/>
            <a:ext cx="1166096" cy="1567139"/>
          </a:xfrm>
          <a:prstGeom prst="rect">
            <a:avLst/>
          </a:prstGeom>
        </p:spPr>
      </p:pic>
      <p:pic>
        <p:nvPicPr>
          <p:cNvPr id="41" name="Picture 40">
            <a:extLst>
              <a:ext uri="{FF2B5EF4-FFF2-40B4-BE49-F238E27FC236}">
                <a16:creationId xmlns:a16="http://schemas.microsoft.com/office/drawing/2014/main" id="{CE9346DD-5152-48D0-8B06-7F8CE9803DAB}"/>
              </a:ext>
            </a:extLst>
          </p:cNvPr>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a:off x="9105628" y="3769759"/>
            <a:ext cx="1166096" cy="1350756"/>
          </a:xfrm>
          <a:prstGeom prst="rect">
            <a:avLst/>
          </a:prstGeom>
        </p:spPr>
      </p:pic>
      <p:pic>
        <p:nvPicPr>
          <p:cNvPr id="43" name="Picture 42">
            <a:extLst>
              <a:ext uri="{FF2B5EF4-FFF2-40B4-BE49-F238E27FC236}">
                <a16:creationId xmlns:a16="http://schemas.microsoft.com/office/drawing/2014/main" id="{F6B4B602-D2C7-47C8-9470-2C5795ED8C22}"/>
              </a:ext>
            </a:extLst>
          </p:cNvPr>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10545253" y="3776294"/>
            <a:ext cx="1166096" cy="1433701"/>
          </a:xfrm>
          <a:prstGeom prst="rect">
            <a:avLst/>
          </a:prstGeom>
        </p:spPr>
      </p:pic>
      <p:pic>
        <p:nvPicPr>
          <p:cNvPr id="44" name="Picture 43">
            <a:extLst>
              <a:ext uri="{FF2B5EF4-FFF2-40B4-BE49-F238E27FC236}">
                <a16:creationId xmlns:a16="http://schemas.microsoft.com/office/drawing/2014/main" id="{103B7E6D-AFDD-45E1-8121-F42E465AB0E8}"/>
              </a:ext>
            </a:extLst>
          </p:cNvPr>
          <p:cNvPicPr>
            <a:picLocks noChangeAspect="1"/>
          </p:cNvPicPr>
          <p:nvPr userDrawn="1"/>
        </p:nvPicPr>
        <p:blipFill>
          <a:blip r:embed="rId16" cstate="print">
            <a:extLst>
              <a:ext uri="{28A0092B-C50C-407E-A947-70E740481C1C}">
                <a14:useLocalDpi xmlns:a14="http://schemas.microsoft.com/office/drawing/2010/main" val="0"/>
              </a:ext>
            </a:extLst>
          </a:blip>
          <a:stretch>
            <a:fillRect/>
          </a:stretch>
        </p:blipFill>
        <p:spPr>
          <a:xfrm>
            <a:off x="3385421" y="3776295"/>
            <a:ext cx="1164351" cy="1440000"/>
          </a:xfrm>
          <a:prstGeom prst="rect">
            <a:avLst/>
          </a:prstGeom>
        </p:spPr>
      </p:pic>
      <p:cxnSp>
        <p:nvCxnSpPr>
          <p:cNvPr id="45" name="Straight Connector 44">
            <a:extLst>
              <a:ext uri="{FF2B5EF4-FFF2-40B4-BE49-F238E27FC236}">
                <a16:creationId xmlns:a16="http://schemas.microsoft.com/office/drawing/2014/main" id="{5FA3191E-14EF-4DC3-AD93-CA289B12B4C9}"/>
              </a:ext>
            </a:extLst>
          </p:cNvPr>
          <p:cNvCxnSpPr>
            <a:cxnSpLocks/>
          </p:cNvCxnSpPr>
          <p:nvPr userDrawn="1"/>
        </p:nvCxnSpPr>
        <p:spPr>
          <a:xfrm>
            <a:off x="3968380" y="3335565"/>
            <a:ext cx="7159921"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AB530A8A-ABDE-4B7F-B28B-A9B499B32225}"/>
              </a:ext>
            </a:extLst>
          </p:cNvPr>
          <p:cNvCxnSpPr/>
          <p:nvPr userDrawn="1"/>
        </p:nvCxnSpPr>
        <p:spPr>
          <a:xfrm>
            <a:off x="3968380" y="333556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E5ADF575-91AD-4F69-BA66-356B62AEB683}"/>
              </a:ext>
            </a:extLst>
          </p:cNvPr>
          <p:cNvCxnSpPr/>
          <p:nvPr userDrawn="1"/>
        </p:nvCxnSpPr>
        <p:spPr>
          <a:xfrm>
            <a:off x="5362603" y="333556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D60C0104-2410-4352-A800-FD0292CC11A7}"/>
              </a:ext>
            </a:extLst>
          </p:cNvPr>
          <p:cNvCxnSpPr/>
          <p:nvPr userDrawn="1"/>
        </p:nvCxnSpPr>
        <p:spPr>
          <a:xfrm>
            <a:off x="6809426" y="332921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10FB7F08-6662-4D0C-AFAB-CFFDE9B1CA0A}"/>
              </a:ext>
            </a:extLst>
          </p:cNvPr>
          <p:cNvCxnSpPr/>
          <p:nvPr userDrawn="1"/>
        </p:nvCxnSpPr>
        <p:spPr>
          <a:xfrm>
            <a:off x="8249051" y="332921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379635D4-E3FF-4174-A648-032E9615851B}"/>
              </a:ext>
            </a:extLst>
          </p:cNvPr>
          <p:cNvCxnSpPr>
            <a:cxnSpLocks/>
          </p:cNvCxnSpPr>
          <p:nvPr userDrawn="1"/>
        </p:nvCxnSpPr>
        <p:spPr>
          <a:xfrm>
            <a:off x="9688676" y="332921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0601A2EF-9181-444B-8898-83A36D09B869}"/>
              </a:ext>
            </a:extLst>
          </p:cNvPr>
          <p:cNvCxnSpPr>
            <a:cxnSpLocks/>
          </p:cNvCxnSpPr>
          <p:nvPr userDrawn="1"/>
        </p:nvCxnSpPr>
        <p:spPr>
          <a:xfrm>
            <a:off x="11128301" y="333556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307F38C1-A87B-4D59-BE69-6A23413F5870}"/>
              </a:ext>
            </a:extLst>
          </p:cNvPr>
          <p:cNvCxnSpPr/>
          <p:nvPr userDrawn="1"/>
        </p:nvCxnSpPr>
        <p:spPr>
          <a:xfrm>
            <a:off x="7548341" y="309299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939954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hf hdr="0" ftr="0" dt="0"/>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C00C2D88-4D3E-4C4B-AFD7-B7EA2768B8F5}"/>
              </a:ext>
            </a:extLst>
          </p:cNvPr>
          <p:cNvPicPr>
            <a:picLocks noChangeAspect="1"/>
          </p:cNvPicPr>
          <p:nvPr userDrawn="1"/>
        </p:nvPicPr>
        <p:blipFill rotWithShape="1">
          <a:blip r:embed="rId2"/>
          <a:srcRect b="1672"/>
          <a:stretch/>
        </p:blipFill>
        <p:spPr>
          <a:xfrm>
            <a:off x="-3176" y="5788"/>
            <a:ext cx="12192000" cy="6852212"/>
          </a:xfrm>
          <a:prstGeom prst="rect">
            <a:avLst/>
          </a:prstGeom>
        </p:spPr>
      </p:pic>
      <p:sp>
        <p:nvSpPr>
          <p:cNvPr id="3" name="Date Placeholder 2">
            <a:extLst>
              <a:ext uri="{FF2B5EF4-FFF2-40B4-BE49-F238E27FC236}">
                <a16:creationId xmlns:a16="http://schemas.microsoft.com/office/drawing/2014/main" id="{FAA51FC5-6AB6-4A04-9304-C6C88E9B29FA}"/>
              </a:ext>
            </a:extLst>
          </p:cNvPr>
          <p:cNvSpPr>
            <a:spLocks noGrp="1"/>
          </p:cNvSpPr>
          <p:nvPr>
            <p:ph type="dt" sz="half" idx="10"/>
          </p:nvPr>
        </p:nvSpPr>
        <p:spPr/>
        <p:txBody>
          <a:bodyPr/>
          <a:lstStyle/>
          <a:p>
            <a:fld id="{055373AC-9AA7-423B-BA00-BA1C74164DBD}" type="datetime1">
              <a:rPr lang="en-US" smtClean="0"/>
              <a:pPr/>
              <a:t>25/11/2018</a:t>
            </a:fld>
            <a:endParaRPr lang="en-US" dirty="0"/>
          </a:p>
        </p:txBody>
      </p:sp>
      <p:sp>
        <p:nvSpPr>
          <p:cNvPr id="4" name="Footer Placeholder 3">
            <a:extLst>
              <a:ext uri="{FF2B5EF4-FFF2-40B4-BE49-F238E27FC236}">
                <a16:creationId xmlns:a16="http://schemas.microsoft.com/office/drawing/2014/main" id="{75D83D18-FDC7-4C48-A949-71D2969C594A}"/>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6AFAD92E-A653-4789-B55D-8A2181002B59}"/>
              </a:ext>
            </a:extLst>
          </p:cNvPr>
          <p:cNvSpPr>
            <a:spLocks noGrp="1"/>
          </p:cNvSpPr>
          <p:nvPr>
            <p:ph type="sldNum" sz="quarter" idx="12"/>
          </p:nvPr>
        </p:nvSpPr>
        <p:spPr/>
        <p:txBody>
          <a:bodyPr/>
          <a:lstStyle/>
          <a:p>
            <a:fld id="{C014DD1E-5D91-48A3-AD6D-45FBA980D106}" type="slidenum">
              <a:rPr lang="en-US" smtClean="0"/>
              <a:pPr/>
              <a:t>‹#›</a:t>
            </a:fld>
            <a:endParaRPr lang="en-US" dirty="0"/>
          </a:p>
        </p:txBody>
      </p:sp>
      <p:pic>
        <p:nvPicPr>
          <p:cNvPr id="7" name="Picture 6">
            <a:hlinkClick r:id="rId3"/>
            <a:extLst>
              <a:ext uri="{FF2B5EF4-FFF2-40B4-BE49-F238E27FC236}">
                <a16:creationId xmlns:a16="http://schemas.microsoft.com/office/drawing/2014/main" id="{7C54483B-C622-499B-BAE8-467BFD3E1080}"/>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587887" y="3048003"/>
            <a:ext cx="4142269" cy="3323785"/>
          </a:xfrm>
          <a:prstGeom prst="roundRect">
            <a:avLst>
              <a:gd name="adj" fmla="val 3461"/>
            </a:avLst>
          </a:prstGeom>
        </p:spPr>
      </p:pic>
      <p:pic>
        <p:nvPicPr>
          <p:cNvPr id="8" name="Picture 7">
            <a:hlinkClick r:id="rId5"/>
            <a:extLst>
              <a:ext uri="{FF2B5EF4-FFF2-40B4-BE49-F238E27FC236}">
                <a16:creationId xmlns:a16="http://schemas.microsoft.com/office/drawing/2014/main" id="{7AF9BEA8-CB87-4D39-873A-4E7E04D46685}"/>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8225869" y="1269705"/>
            <a:ext cx="3506115" cy="1450390"/>
          </a:xfrm>
          <a:prstGeom prst="roundRect">
            <a:avLst>
              <a:gd name="adj" fmla="val 3586"/>
            </a:avLst>
          </a:prstGeom>
        </p:spPr>
      </p:pic>
      <p:pic>
        <p:nvPicPr>
          <p:cNvPr id="9" name="Picture 8">
            <a:hlinkClick r:id="rId7"/>
            <a:extLst>
              <a:ext uri="{FF2B5EF4-FFF2-40B4-BE49-F238E27FC236}">
                <a16:creationId xmlns:a16="http://schemas.microsoft.com/office/drawing/2014/main" id="{7DFD3364-5D9B-4B91-B09C-8540E820560A}"/>
              </a:ext>
            </a:extLst>
          </p:cNvPr>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455496" y="4961886"/>
            <a:ext cx="6685847" cy="1466012"/>
          </a:xfrm>
          <a:prstGeom prst="roundRect">
            <a:avLst>
              <a:gd name="adj" fmla="val 5492"/>
            </a:avLst>
          </a:prstGeom>
        </p:spPr>
      </p:pic>
      <p:pic>
        <p:nvPicPr>
          <p:cNvPr id="10" name="Picture 9">
            <a:hlinkClick r:id="rId9"/>
            <a:extLst>
              <a:ext uri="{FF2B5EF4-FFF2-40B4-BE49-F238E27FC236}">
                <a16:creationId xmlns:a16="http://schemas.microsoft.com/office/drawing/2014/main" id="{F0386401-29A7-4448-AB68-1289BA211F55}"/>
              </a:ext>
            </a:extLst>
          </p:cNvPr>
          <p:cNvPicPr>
            <a:picLocks noChangeAspect="1"/>
          </p:cNvPicPr>
          <p:nvPr userDrawn="1"/>
        </p:nvPicPr>
        <p:blipFill rotWithShape="1">
          <a:blip r:embed="rId10" cstate="print">
            <a:extLst>
              <a:ext uri="{28A0092B-C50C-407E-A947-70E740481C1C}">
                <a14:useLocalDpi xmlns:a14="http://schemas.microsoft.com/office/drawing/2010/main" val="0"/>
              </a:ext>
            </a:extLst>
          </a:blip>
          <a:srcRect/>
          <a:stretch/>
        </p:blipFill>
        <p:spPr>
          <a:xfrm>
            <a:off x="4551487" y="1253341"/>
            <a:ext cx="3536315" cy="1600277"/>
          </a:xfrm>
          <a:prstGeom prst="roundRect">
            <a:avLst>
              <a:gd name="adj" fmla="val 4755"/>
            </a:avLst>
          </a:prstGeom>
        </p:spPr>
      </p:pic>
      <p:pic>
        <p:nvPicPr>
          <p:cNvPr id="11" name="Picture 10">
            <a:hlinkClick r:id="rId11"/>
            <a:extLst>
              <a:ext uri="{FF2B5EF4-FFF2-40B4-BE49-F238E27FC236}">
                <a16:creationId xmlns:a16="http://schemas.microsoft.com/office/drawing/2014/main" id="{CDC9F208-E4B0-4626-BBAD-F54DFF0CF9B5}"/>
              </a:ext>
            </a:extLst>
          </p:cNvPr>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a:off x="453668" y="1297096"/>
            <a:ext cx="4110401" cy="1740439"/>
          </a:xfrm>
          <a:prstGeom prst="roundRect">
            <a:avLst>
              <a:gd name="adj" fmla="val 6970"/>
            </a:avLst>
          </a:prstGeom>
        </p:spPr>
      </p:pic>
      <p:pic>
        <p:nvPicPr>
          <p:cNvPr id="12" name="Picture 11">
            <a:hlinkClick r:id="rId13"/>
            <a:extLst>
              <a:ext uri="{FF2B5EF4-FFF2-40B4-BE49-F238E27FC236}">
                <a16:creationId xmlns:a16="http://schemas.microsoft.com/office/drawing/2014/main" id="{1DE8CA65-1470-4A40-9B49-AFF7E19C21A0}"/>
              </a:ext>
            </a:extLst>
          </p:cNvPr>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455493" y="3323273"/>
            <a:ext cx="6676269" cy="1231632"/>
          </a:xfrm>
          <a:prstGeom prst="roundRect">
            <a:avLst>
              <a:gd name="adj" fmla="val 6594"/>
            </a:avLst>
          </a:prstGeom>
        </p:spPr>
      </p:pic>
      <p:sp>
        <p:nvSpPr>
          <p:cNvPr id="14" name="Rectangle 13">
            <a:extLst>
              <a:ext uri="{FF2B5EF4-FFF2-40B4-BE49-F238E27FC236}">
                <a16:creationId xmlns:a16="http://schemas.microsoft.com/office/drawing/2014/main" id="{26991FD8-5C91-4C3D-9F00-7203C811B463}"/>
              </a:ext>
            </a:extLst>
          </p:cNvPr>
          <p:cNvSpPr/>
          <p:nvPr userDrawn="1"/>
        </p:nvSpPr>
        <p:spPr>
          <a:xfrm>
            <a:off x="0" y="-7074"/>
            <a:ext cx="12192000" cy="10953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1" hangingPunct="1">
              <a:lnSpc>
                <a:spcPct val="100000"/>
              </a:lnSpc>
              <a:spcBef>
                <a:spcPts val="0"/>
              </a:spcBef>
              <a:spcAft>
                <a:spcPts val="0"/>
              </a:spcAft>
              <a:buClrTx/>
              <a:buSzTx/>
              <a:buFontTx/>
              <a:buNone/>
              <a:tabLst/>
              <a:defRPr/>
            </a:pPr>
            <a:endParaRPr kumimoji="0" lang="ko-KR" altLang="en-US"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
        <p:nvSpPr>
          <p:cNvPr id="2" name="Title 1">
            <a:extLst>
              <a:ext uri="{FF2B5EF4-FFF2-40B4-BE49-F238E27FC236}">
                <a16:creationId xmlns:a16="http://schemas.microsoft.com/office/drawing/2014/main" id="{239E3AAC-161E-41EF-A701-E46A497FCC37}"/>
              </a:ext>
            </a:extLst>
          </p:cNvPr>
          <p:cNvSpPr>
            <a:spLocks noGrp="1"/>
          </p:cNvSpPr>
          <p:nvPr>
            <p:ph type="title" hasCustomPrompt="1"/>
          </p:nvPr>
        </p:nvSpPr>
        <p:spPr>
          <a:xfrm>
            <a:off x="188769" y="110723"/>
            <a:ext cx="9503571" cy="882654"/>
          </a:xfrm>
        </p:spPr>
        <p:txBody>
          <a:bodyPr/>
          <a:lstStyle>
            <a:lvl1pPr>
              <a:defRPr>
                <a:solidFill>
                  <a:schemeClr val="bg2"/>
                </a:solidFill>
              </a:defRPr>
            </a:lvl1pPr>
          </a:lstStyle>
          <a:p>
            <a:r>
              <a:rPr lang="en-US" dirty="0" err="1"/>
              <a:t>Softuni</a:t>
            </a:r>
            <a:r>
              <a:rPr lang="en-US" dirty="0"/>
              <a:t> Diamond Partners</a:t>
            </a:r>
            <a:endParaRPr lang="bg-BG" dirty="0"/>
          </a:p>
        </p:txBody>
      </p:sp>
      <p:pic>
        <p:nvPicPr>
          <p:cNvPr id="16" name="Picture 15">
            <a:extLst>
              <a:ext uri="{FF2B5EF4-FFF2-40B4-BE49-F238E27FC236}">
                <a16:creationId xmlns:a16="http://schemas.microsoft.com/office/drawing/2014/main" id="{FFB79199-76CD-47C8-AE4E-209C3D390E5F}"/>
              </a:ext>
            </a:extLst>
          </p:cNvPr>
          <p:cNvPicPr>
            <a:picLocks noChangeAspect="1"/>
          </p:cNvPicPr>
          <p:nvPr userDrawn="1"/>
        </p:nvPicPr>
        <p:blipFill>
          <a:blip r:embed="rId15" cstate="print">
            <a:extLst>
              <a:ext uri="{BEBA8EAE-BF5A-486C-A8C5-ECC9F3942E4B}">
                <a14:imgProps xmlns:a14="http://schemas.microsoft.com/office/drawing/2010/main">
                  <a14:imgLayer r:embed="rId16">
                    <a14:imgEffect>
                      <a14:colorTemperature colorTemp="5698"/>
                    </a14:imgEffect>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887457" y="264476"/>
            <a:ext cx="1928514" cy="563121"/>
          </a:xfrm>
          <a:prstGeom prst="rect">
            <a:avLst/>
          </a:prstGeom>
          <a:solidFill>
            <a:schemeClr val="accent1">
              <a:alpha val="1000"/>
            </a:schemeClr>
          </a:solidFill>
        </p:spPr>
      </p:pic>
    </p:spTree>
    <p:extLst>
      <p:ext uri="{BB962C8B-B14F-4D97-AF65-F5344CB8AC3E}">
        <p14:creationId xmlns:p14="http://schemas.microsoft.com/office/powerpoint/2010/main" val="2666830355"/>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C00C2D88-4D3E-4C4B-AFD7-B7EA2768B8F5}"/>
              </a:ext>
            </a:extLst>
          </p:cNvPr>
          <p:cNvPicPr>
            <a:picLocks noChangeAspect="1"/>
          </p:cNvPicPr>
          <p:nvPr userDrawn="1"/>
        </p:nvPicPr>
        <p:blipFill rotWithShape="1">
          <a:blip r:embed="rId2"/>
          <a:srcRect b="1672"/>
          <a:stretch/>
        </p:blipFill>
        <p:spPr>
          <a:xfrm>
            <a:off x="-3176" y="5788"/>
            <a:ext cx="12192000" cy="6852212"/>
          </a:xfrm>
          <a:prstGeom prst="rect">
            <a:avLst/>
          </a:prstGeom>
        </p:spPr>
      </p:pic>
      <p:sp>
        <p:nvSpPr>
          <p:cNvPr id="14" name="Rectangle 13">
            <a:extLst>
              <a:ext uri="{FF2B5EF4-FFF2-40B4-BE49-F238E27FC236}">
                <a16:creationId xmlns:a16="http://schemas.microsoft.com/office/drawing/2014/main" id="{26991FD8-5C91-4C3D-9F00-7203C811B463}"/>
              </a:ext>
            </a:extLst>
          </p:cNvPr>
          <p:cNvSpPr/>
          <p:nvPr userDrawn="1"/>
        </p:nvSpPr>
        <p:spPr>
          <a:xfrm>
            <a:off x="0" y="-40852"/>
            <a:ext cx="12192000" cy="10953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1" hangingPunct="1">
              <a:lnSpc>
                <a:spcPct val="100000"/>
              </a:lnSpc>
              <a:spcBef>
                <a:spcPts val="0"/>
              </a:spcBef>
              <a:spcAft>
                <a:spcPts val="0"/>
              </a:spcAft>
              <a:buClrTx/>
              <a:buSzTx/>
              <a:buFontTx/>
              <a:buNone/>
              <a:tabLst/>
              <a:defRPr/>
            </a:pPr>
            <a:endParaRPr kumimoji="0" lang="ko-KR" altLang="en-US"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
        <p:nvSpPr>
          <p:cNvPr id="2" name="Title 1">
            <a:extLst>
              <a:ext uri="{FF2B5EF4-FFF2-40B4-BE49-F238E27FC236}">
                <a16:creationId xmlns:a16="http://schemas.microsoft.com/office/drawing/2014/main" id="{239E3AAC-161E-41EF-A701-E46A497FCC37}"/>
              </a:ext>
            </a:extLst>
          </p:cNvPr>
          <p:cNvSpPr>
            <a:spLocks noGrp="1"/>
          </p:cNvSpPr>
          <p:nvPr>
            <p:ph type="title" hasCustomPrompt="1"/>
          </p:nvPr>
        </p:nvSpPr>
        <p:spPr>
          <a:xfrm>
            <a:off x="188769" y="110723"/>
            <a:ext cx="9503571" cy="882654"/>
          </a:xfrm>
        </p:spPr>
        <p:txBody>
          <a:bodyPr/>
          <a:lstStyle>
            <a:lvl1pPr>
              <a:defRPr>
                <a:solidFill>
                  <a:schemeClr val="bg2"/>
                </a:solidFill>
              </a:defRPr>
            </a:lvl1pPr>
          </a:lstStyle>
          <a:p>
            <a:r>
              <a:rPr lang="en-US" dirty="0" err="1"/>
              <a:t>Softuni</a:t>
            </a:r>
            <a:r>
              <a:rPr lang="en-US" dirty="0"/>
              <a:t> Diamond Partners</a:t>
            </a:r>
            <a:endParaRPr lang="bg-BG" dirty="0"/>
          </a:p>
        </p:txBody>
      </p:sp>
      <p:pic>
        <p:nvPicPr>
          <p:cNvPr id="15" name="Picture 14">
            <a:hlinkClick r:id="rId3"/>
            <a:extLst>
              <a:ext uri="{FF2B5EF4-FFF2-40B4-BE49-F238E27FC236}">
                <a16:creationId xmlns:a16="http://schemas.microsoft.com/office/drawing/2014/main" id="{61839306-7842-46B9-A463-C24420A37C0A}"/>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5964144" y="1200162"/>
            <a:ext cx="6095011" cy="1314435"/>
          </a:xfrm>
          <a:prstGeom prst="roundRect">
            <a:avLst>
              <a:gd name="adj" fmla="val 3250"/>
            </a:avLst>
          </a:prstGeom>
          <a:ln>
            <a:noFill/>
          </a:ln>
          <a:effectLst>
            <a:softEdge rad="0"/>
          </a:effectLst>
        </p:spPr>
      </p:pic>
      <p:pic>
        <p:nvPicPr>
          <p:cNvPr id="16" name="Picture 2" descr="Ð ÐµÐ·ÑÐ»ÑÐ°Ñ Ñ Ð¸Ð·Ð¾Ð±ÑÐ°Ð¶ÐµÐ½Ð¸Ðµ Ð·Ð° indeavr">
            <a:hlinkClick r:id="rId5"/>
            <a:extLst>
              <a:ext uri="{FF2B5EF4-FFF2-40B4-BE49-F238E27FC236}">
                <a16:creationId xmlns:a16="http://schemas.microsoft.com/office/drawing/2014/main" id="{F5EB795D-0B62-4CCB-983D-13BD9B3CD0A5}"/>
              </a:ext>
            </a:extLst>
          </p:cNvPr>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545322" y="1399790"/>
            <a:ext cx="5352870" cy="1209171"/>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0" descr="Ð ÐµÐ·ÑÐ»ÑÐ°Ñ Ñ Ð¸Ð·Ð¾Ð±ÑÐ°Ð¶ÐµÐ½Ð¸Ðµ Ð·Ð° software group">
            <a:hlinkClick r:id="rId7"/>
            <a:extLst>
              <a:ext uri="{FF2B5EF4-FFF2-40B4-BE49-F238E27FC236}">
                <a16:creationId xmlns:a16="http://schemas.microsoft.com/office/drawing/2014/main" id="{91C19F79-E05B-4929-A929-287F44EB3C94}"/>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545322" y="2317265"/>
            <a:ext cx="6665764" cy="3038475"/>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4" descr="Ð¡Ð²ÑÑÐ·Ð°Ð½Ð¾ Ð¸Ð·Ð¾Ð±ÑÐ°Ð¶ÐµÐ½Ð¸Ðµ">
            <a:hlinkClick r:id="rId9"/>
            <a:extLst>
              <a:ext uri="{FF2B5EF4-FFF2-40B4-BE49-F238E27FC236}">
                <a16:creationId xmlns:a16="http://schemas.microsoft.com/office/drawing/2014/main" id="{B38FBC35-D604-40D3-8560-90C506EBA728}"/>
              </a:ext>
            </a:extLst>
          </p:cNvPr>
          <p:cNvPicPr>
            <a:picLocks noChangeAspect="1" noChangeArrowheads="1"/>
          </p:cNvPicPr>
          <p:nvPr userDrawn="1"/>
        </p:nvPicPr>
        <p:blipFill rotWithShape="1">
          <a:blip r:embed="rId10">
            <a:extLst>
              <a:ext uri="{28A0092B-C50C-407E-A947-70E740481C1C}">
                <a14:useLocalDpi xmlns:a14="http://schemas.microsoft.com/office/drawing/2010/main" val="0"/>
              </a:ext>
            </a:extLst>
          </a:blip>
          <a:srcRect l="14921" t="-168" r="15238" b="19014"/>
          <a:stretch/>
        </p:blipFill>
        <p:spPr bwMode="auto">
          <a:xfrm>
            <a:off x="7759479" y="2602277"/>
            <a:ext cx="3154360" cy="165427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6" descr="Ð ÐµÐ·ÑÐ»ÑÐ°Ñ Ñ Ð¸Ð·Ð¾Ð±ÑÐ°Ð¶ÐµÐ½Ð¸Ðµ Ð·Ð° netpeak">
            <a:hlinkClick r:id="rId11"/>
            <a:extLst>
              <a:ext uri="{FF2B5EF4-FFF2-40B4-BE49-F238E27FC236}">
                <a16:creationId xmlns:a16="http://schemas.microsoft.com/office/drawing/2014/main" id="{71103A5B-EAFD-46BF-93EB-10FFF58B7532}"/>
              </a:ext>
            </a:extLst>
          </p:cNvPr>
          <p:cNvPicPr>
            <a:picLocks noChangeAspect="1" noChangeArrowheads="1"/>
          </p:cNvPicPr>
          <p:nvPr userDrawn="1"/>
        </p:nvPicPr>
        <p:blipFill>
          <a:blip r:embed="rId12">
            <a:extLst>
              <a:ext uri="{28A0092B-C50C-407E-A947-70E740481C1C}">
                <a14:useLocalDpi xmlns:a14="http://schemas.microsoft.com/office/drawing/2010/main" val="0"/>
              </a:ext>
            </a:extLst>
          </a:blip>
          <a:srcRect/>
          <a:stretch>
            <a:fillRect/>
          </a:stretch>
        </p:blipFill>
        <p:spPr bwMode="auto">
          <a:xfrm>
            <a:off x="281684" y="5230897"/>
            <a:ext cx="7165745" cy="996298"/>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2" descr="Ð ÐµÐ·ÑÐ»ÑÐ°Ñ Ñ Ð¸Ð·Ð¾Ð±ÑÐ°Ð¶ÐµÐ½Ð¸Ðµ Ð·Ð° superhosting png">
            <a:hlinkClick r:id="rId13"/>
            <a:extLst>
              <a:ext uri="{FF2B5EF4-FFF2-40B4-BE49-F238E27FC236}">
                <a16:creationId xmlns:a16="http://schemas.microsoft.com/office/drawing/2014/main" id="{EDA50EFF-7A2E-4BB9-A7A8-5BBF9EE3DB69}"/>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015436" y="4510114"/>
            <a:ext cx="3351927" cy="1777321"/>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49A9EEE9-F84D-4A19-B1BD-9B2BB5EC0864}"/>
              </a:ext>
            </a:extLst>
          </p:cNvPr>
          <p:cNvPicPr>
            <a:picLocks noChangeAspect="1"/>
          </p:cNvPicPr>
          <p:nvPr userDrawn="1"/>
        </p:nvPicPr>
        <p:blipFill>
          <a:blip r:embed="rId15" cstate="print">
            <a:extLst>
              <a:ext uri="{BEBA8EAE-BF5A-486C-A8C5-ECC9F3942E4B}">
                <a14:imgProps xmlns:a14="http://schemas.microsoft.com/office/drawing/2010/main">
                  <a14:imgLayer r:embed="rId16">
                    <a14:imgEffect>
                      <a14:colorTemperature colorTemp="5698"/>
                    </a14:imgEffect>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887457" y="264476"/>
            <a:ext cx="1928514" cy="563121"/>
          </a:xfrm>
          <a:prstGeom prst="rect">
            <a:avLst/>
          </a:prstGeom>
          <a:solidFill>
            <a:schemeClr val="accent1">
              <a:alpha val="1000"/>
            </a:schemeClr>
          </a:solidFill>
        </p:spPr>
      </p:pic>
    </p:spTree>
    <p:extLst>
      <p:ext uri="{BB962C8B-B14F-4D97-AF65-F5344CB8AC3E}">
        <p14:creationId xmlns:p14="http://schemas.microsoft.com/office/powerpoint/2010/main" val="482618397"/>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Las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1DA41A3-0295-46DF-A320-41070D15EA50}"/>
              </a:ext>
            </a:extLst>
          </p:cNvPr>
          <p:cNvPicPr>
            <a:picLocks noChangeAspect="1"/>
          </p:cNvPicPr>
          <p:nvPr/>
        </p:nvPicPr>
        <p:blipFill rotWithShape="1">
          <a:blip r:embed="rId2"/>
          <a:srcRect b="1672"/>
          <a:stretch/>
        </p:blipFill>
        <p:spPr>
          <a:xfrm>
            <a:off x="-3175" y="1"/>
            <a:ext cx="12192000" cy="6852212"/>
          </a:xfrm>
          <a:prstGeom prst="rect">
            <a:avLst/>
          </a:prstGeom>
        </p:spPr>
      </p:pic>
      <p:sp>
        <p:nvSpPr>
          <p:cNvPr id="12" name="Content Placeholder 3">
            <a:extLst>
              <a:ext uri="{FF2B5EF4-FFF2-40B4-BE49-F238E27FC236}">
                <a16:creationId xmlns:a16="http://schemas.microsoft.com/office/drawing/2014/main" id="{0C1F9416-8B6E-46DE-973C-777785E27A26}"/>
              </a:ext>
            </a:extLst>
          </p:cNvPr>
          <p:cNvSpPr>
            <a:spLocks noGrp="1"/>
          </p:cNvSpPr>
          <p:nvPr>
            <p:ph idx="4294967295" hasCustomPrompt="1"/>
          </p:nvPr>
        </p:nvSpPr>
        <p:spPr>
          <a:xfrm>
            <a:off x="152372" y="1186310"/>
            <a:ext cx="9501534" cy="5496127"/>
          </a:xfrm>
        </p:spPr>
        <p:txBody>
          <a:bodyPr wrap="square">
            <a:noAutofit/>
          </a:bodyPr>
          <a:lstStyle>
            <a:lvl1pPr>
              <a:buClr>
                <a:schemeClr val="tx1"/>
              </a:buClr>
              <a:defRPr sz="2798"/>
            </a:lvl1pPr>
            <a:lvl2pPr marL="989981" marR="0" indent="-380762" algn="l" defTabSz="1218438" rtl="0" eaLnBrk="1" fontAlgn="auto" latinLnBrk="1" hangingPunct="1">
              <a:lnSpc>
                <a:spcPct val="100000"/>
              </a:lnSpc>
              <a:spcBef>
                <a:spcPts val="600"/>
              </a:spcBef>
              <a:spcAft>
                <a:spcPts val="600"/>
              </a:spcAft>
              <a:buClrTx/>
              <a:buSzTx/>
              <a:buFont typeface="Wingdings" panose="05000000000000000000" pitchFamily="2" charset="2"/>
              <a:buChar char="§"/>
              <a:tabLst>
                <a:tab pos="282405" algn="l"/>
              </a:tabLst>
              <a:defRPr/>
            </a:lvl2pPr>
            <a:lvl3pPr>
              <a:buClr>
                <a:schemeClr val="tx1"/>
              </a:buClr>
              <a:defRPr/>
            </a:lvl3pPr>
          </a:lstStyle>
          <a:p>
            <a:pPr>
              <a:lnSpc>
                <a:spcPct val="100000"/>
              </a:lnSpc>
            </a:pPr>
            <a:r>
              <a:rPr lang="en-US" sz="3198" dirty="0"/>
              <a:t>Software University – High-Quality Education, </a:t>
            </a:r>
            <a:br>
              <a:rPr lang="en-US" sz="3198" dirty="0"/>
            </a:br>
            <a:r>
              <a:rPr lang="en-US" sz="3198" dirty="0"/>
              <a:t>Profession and Job for Software Developers</a:t>
            </a:r>
          </a:p>
          <a:p>
            <a:pPr lvl="1">
              <a:lnSpc>
                <a:spcPct val="100000"/>
              </a:lnSpc>
            </a:pPr>
            <a:r>
              <a:rPr lang="en-US" sz="2898" noProof="1">
                <a:hlinkClick r:id="rId3"/>
              </a:rPr>
              <a:t>softuni.bg</a:t>
            </a:r>
            <a:r>
              <a:rPr lang="en-US" sz="2898" noProof="1"/>
              <a:t> </a:t>
            </a:r>
          </a:p>
          <a:p>
            <a:pPr>
              <a:lnSpc>
                <a:spcPct val="100000"/>
              </a:lnSpc>
            </a:pPr>
            <a:r>
              <a:rPr lang="en-US" sz="3198" dirty="0"/>
              <a:t>Software University Foundation</a:t>
            </a:r>
            <a:endParaRPr lang="bg-BG" sz="3198" dirty="0"/>
          </a:p>
          <a:p>
            <a:pPr lvl="1">
              <a:lnSpc>
                <a:spcPct val="100000"/>
              </a:lnSpc>
            </a:pPr>
            <a:r>
              <a:rPr lang="en-US" sz="2998" noProof="1">
                <a:hlinkClick r:id="rId4"/>
              </a:rPr>
              <a:t>http://softuni.foundation/</a:t>
            </a:r>
            <a:endParaRPr lang="en-US" sz="2998" noProof="1"/>
          </a:p>
          <a:p>
            <a:pPr>
              <a:lnSpc>
                <a:spcPct val="100000"/>
              </a:lnSpc>
            </a:pPr>
            <a:r>
              <a:rPr lang="en-US" sz="3198" dirty="0"/>
              <a:t>Software University @ Facebook</a:t>
            </a:r>
          </a:p>
          <a:p>
            <a:pPr marL="989981" marR="0" lvl="1" indent="-380762" algn="l" defTabSz="1218438" rtl="0" eaLnBrk="1" fontAlgn="auto" latinLnBrk="1" hangingPunct="1">
              <a:lnSpc>
                <a:spcPct val="100000"/>
              </a:lnSpc>
              <a:spcBef>
                <a:spcPts val="600"/>
              </a:spcBef>
              <a:spcAft>
                <a:spcPts val="600"/>
              </a:spcAft>
              <a:buClrTx/>
              <a:buSzTx/>
              <a:buFont typeface="Wingdings" panose="05000000000000000000" pitchFamily="2" charset="2"/>
              <a:buChar char="§"/>
              <a:tabLst>
                <a:tab pos="282405" algn="l"/>
              </a:tabLst>
              <a:defRPr/>
            </a:pPr>
            <a:r>
              <a:rPr kumimoji="0" lang="en-US" sz="2898" b="0" i="0" u="none" strike="noStrike" kern="1200" cap="none" spc="0" normalizeH="0" baseline="0" noProof="1">
                <a:ln>
                  <a:noFill/>
                </a:ln>
                <a:solidFill>
                  <a:srgbClr val="234465"/>
                </a:solidFill>
                <a:effectLst/>
                <a:uLnTx/>
                <a:uFillTx/>
                <a:latin typeface="+mn-lt"/>
                <a:ea typeface="+mn-ea"/>
                <a:cs typeface="+mn-cs"/>
                <a:hlinkClick r:id="rId5"/>
              </a:rPr>
              <a:t>facebook.com/SoftwareUniversity</a:t>
            </a:r>
            <a:endParaRPr kumimoji="0" lang="en-US" sz="2898" b="0" i="0" u="none" strike="noStrike" kern="1200" cap="none" spc="0" normalizeH="0" baseline="0" noProof="1">
              <a:ln>
                <a:noFill/>
              </a:ln>
              <a:solidFill>
                <a:srgbClr val="234465"/>
              </a:solidFill>
              <a:effectLst/>
              <a:uLnTx/>
              <a:uFillTx/>
              <a:latin typeface="+mn-lt"/>
              <a:ea typeface="+mn-ea"/>
              <a:cs typeface="+mn-cs"/>
            </a:endParaRPr>
          </a:p>
          <a:p>
            <a:pPr>
              <a:lnSpc>
                <a:spcPct val="100000"/>
              </a:lnSpc>
            </a:pPr>
            <a:r>
              <a:rPr lang="en-US" sz="3198" dirty="0"/>
              <a:t>Software University Forums</a:t>
            </a:r>
          </a:p>
          <a:p>
            <a:pPr marL="989981" marR="0" lvl="1" indent="-380762" algn="l" defTabSz="1218438" rtl="0" eaLnBrk="1" fontAlgn="auto" latinLnBrk="1" hangingPunct="1">
              <a:lnSpc>
                <a:spcPct val="100000"/>
              </a:lnSpc>
              <a:spcBef>
                <a:spcPts val="600"/>
              </a:spcBef>
              <a:spcAft>
                <a:spcPts val="600"/>
              </a:spcAft>
              <a:buClrTx/>
              <a:buSzTx/>
              <a:buFont typeface="Wingdings" panose="05000000000000000000" pitchFamily="2" charset="2"/>
              <a:buChar char="§"/>
              <a:tabLst>
                <a:tab pos="282405" algn="l"/>
              </a:tabLst>
              <a:defRPr/>
            </a:pPr>
            <a:r>
              <a:rPr lang="en-US" sz="2798" dirty="0">
                <a:hlinkClick r:id="rId6"/>
              </a:rPr>
              <a:t>forum.softuni.bg</a:t>
            </a:r>
            <a:endParaRPr lang="en-US" sz="2798" noProof="1"/>
          </a:p>
        </p:txBody>
      </p:sp>
      <p:pic>
        <p:nvPicPr>
          <p:cNvPr id="14" name="Picture 4">
            <a:hlinkClick r:id="rId7" tooltip="Software University @ Facebook"/>
            <a:extLst>
              <a:ext uri="{FF2B5EF4-FFF2-40B4-BE49-F238E27FC236}">
                <a16:creationId xmlns:a16="http://schemas.microsoft.com/office/drawing/2014/main" id="{0101C673-F197-4525-ADDC-FFD181E4E167}"/>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tretch>
            <a:fillRect/>
          </a:stretch>
        </p:blipFill>
        <p:spPr bwMode="auto">
          <a:xfrm>
            <a:off x="10258777" y="3608627"/>
            <a:ext cx="1118740" cy="111874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hlinkClick r:id="rId6" tooltip="Software University Discussion Forum"/>
            <a:extLst>
              <a:ext uri="{FF2B5EF4-FFF2-40B4-BE49-F238E27FC236}">
                <a16:creationId xmlns:a16="http://schemas.microsoft.com/office/drawing/2014/main" id="{A584039C-C3B0-4714-A6D0-181CA3D2DD26}"/>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335286" y="5017465"/>
            <a:ext cx="1042233" cy="1042233"/>
          </a:xfrm>
          <a:prstGeom prst="rect">
            <a:avLst/>
          </a:prstGeom>
        </p:spPr>
      </p:pic>
      <p:pic>
        <p:nvPicPr>
          <p:cNvPr id="16" name="Picture 15">
            <a:hlinkClick r:id="rId3"/>
            <a:extLst>
              <a:ext uri="{FF2B5EF4-FFF2-40B4-BE49-F238E27FC236}">
                <a16:creationId xmlns:a16="http://schemas.microsoft.com/office/drawing/2014/main" id="{07C965FA-A87E-4824-AFA8-C67AF548A76A}"/>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694861" y="2384689"/>
            <a:ext cx="3226924" cy="4297744"/>
          </a:xfrm>
          <a:prstGeom prst="rect">
            <a:avLst/>
          </a:prstGeom>
        </p:spPr>
      </p:pic>
      <p:pic>
        <p:nvPicPr>
          <p:cNvPr id="3" name="Picture 2">
            <a:extLst>
              <a:ext uri="{FF2B5EF4-FFF2-40B4-BE49-F238E27FC236}">
                <a16:creationId xmlns:a16="http://schemas.microsoft.com/office/drawing/2014/main" id="{7DC5D9AB-27D1-4866-B85E-1728987FAEF5}"/>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983230" y="1319426"/>
            <a:ext cx="1669839" cy="2065159"/>
          </a:xfrm>
          <a:prstGeom prst="rect">
            <a:avLst/>
          </a:prstGeom>
        </p:spPr>
      </p:pic>
      <p:sp>
        <p:nvSpPr>
          <p:cNvPr id="10" name="Rectangle 9">
            <a:extLst>
              <a:ext uri="{FF2B5EF4-FFF2-40B4-BE49-F238E27FC236}">
                <a16:creationId xmlns:a16="http://schemas.microsoft.com/office/drawing/2014/main" id="{86646B95-5E3B-4DE8-9118-031C2C296D8C}"/>
              </a:ext>
            </a:extLst>
          </p:cNvPr>
          <p:cNvSpPr/>
          <p:nvPr/>
        </p:nvSpPr>
        <p:spPr>
          <a:xfrm>
            <a:off x="-3175" y="0"/>
            <a:ext cx="12192000" cy="10953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1" hangingPunct="1">
              <a:lnSpc>
                <a:spcPct val="100000"/>
              </a:lnSpc>
              <a:spcBef>
                <a:spcPts val="0"/>
              </a:spcBef>
              <a:spcAft>
                <a:spcPts val="0"/>
              </a:spcAft>
              <a:buClrTx/>
              <a:buSzTx/>
              <a:buFontTx/>
              <a:buNone/>
              <a:tabLst/>
              <a:defRPr/>
            </a:pPr>
            <a:endParaRPr kumimoji="0" lang="ko-KR" altLang="en-US"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
        <p:nvSpPr>
          <p:cNvPr id="18" name="Title 17">
            <a:extLst>
              <a:ext uri="{FF2B5EF4-FFF2-40B4-BE49-F238E27FC236}">
                <a16:creationId xmlns:a16="http://schemas.microsoft.com/office/drawing/2014/main" id="{AE87ED9C-76E1-4D85-9B06-3AF44AABB668}"/>
              </a:ext>
            </a:extLst>
          </p:cNvPr>
          <p:cNvSpPr>
            <a:spLocks noGrp="1"/>
          </p:cNvSpPr>
          <p:nvPr>
            <p:ph type="title" hasCustomPrompt="1"/>
          </p:nvPr>
        </p:nvSpPr>
        <p:spPr>
          <a:xfrm>
            <a:off x="172243" y="108873"/>
            <a:ext cx="9503571" cy="882654"/>
          </a:xfrm>
        </p:spPr>
        <p:txBody>
          <a:bodyPr/>
          <a:lstStyle>
            <a:lvl1pPr>
              <a:defRPr>
                <a:solidFill>
                  <a:schemeClr val="bg2"/>
                </a:solidFill>
              </a:defRPr>
            </a:lvl1pPr>
          </a:lstStyle>
          <a:p>
            <a:r>
              <a:rPr lang="en-US" dirty="0"/>
              <a:t>Trainings @ Software University</a:t>
            </a:r>
            <a:r>
              <a:rPr lang="bg-BG" dirty="0"/>
              <a:t> (</a:t>
            </a:r>
            <a:r>
              <a:rPr lang="en-US" dirty="0"/>
              <a:t>SoftUni)</a:t>
            </a:r>
          </a:p>
        </p:txBody>
      </p:sp>
    </p:spTree>
    <p:extLst>
      <p:ext uri="{BB962C8B-B14F-4D97-AF65-F5344CB8AC3E}">
        <p14:creationId xmlns:p14="http://schemas.microsoft.com/office/powerpoint/2010/main" val="401717914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able of Content">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1E40596-5F7F-41C3-9807-7FA635B42492}"/>
              </a:ext>
            </a:extLst>
          </p:cNvPr>
          <p:cNvPicPr>
            <a:picLocks noChangeAspect="1"/>
          </p:cNvPicPr>
          <p:nvPr/>
        </p:nvPicPr>
        <p:blipFill rotWithShape="1">
          <a:blip r:embed="rId2"/>
          <a:srcRect b="1672"/>
          <a:stretch/>
        </p:blipFill>
        <p:spPr>
          <a:xfrm>
            <a:off x="-3175" y="1"/>
            <a:ext cx="12192000" cy="6852212"/>
          </a:xfrm>
          <a:prstGeom prst="rect">
            <a:avLst/>
          </a:prstGeom>
        </p:spPr>
      </p:pic>
      <p:sp>
        <p:nvSpPr>
          <p:cNvPr id="7" name="Rectangle 6">
            <a:extLst>
              <a:ext uri="{FF2B5EF4-FFF2-40B4-BE49-F238E27FC236}">
                <a16:creationId xmlns:a16="http://schemas.microsoft.com/office/drawing/2014/main" id="{C5951C9B-3DEE-4E28-8D4C-55505E0CB6AB}"/>
              </a:ext>
            </a:extLst>
          </p:cNvPr>
          <p:cNvSpPr/>
          <p:nvPr/>
        </p:nvSpPr>
        <p:spPr>
          <a:xfrm>
            <a:off x="-3175" y="0"/>
            <a:ext cx="12192000" cy="10953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1" hangingPunct="1">
              <a:lnSpc>
                <a:spcPct val="100000"/>
              </a:lnSpc>
              <a:spcBef>
                <a:spcPts val="0"/>
              </a:spcBef>
              <a:spcAft>
                <a:spcPts val="0"/>
              </a:spcAft>
              <a:buClrTx/>
              <a:buSzTx/>
              <a:buFontTx/>
              <a:buNone/>
              <a:tabLst/>
              <a:defRPr/>
            </a:pPr>
            <a:endParaRPr kumimoji="0" lang="ko-KR" altLang="en-US"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pic>
        <p:nvPicPr>
          <p:cNvPr id="9" name="Picture 8" descr="A drawing of a cartoon character&#10;&#10;Description generated with high confidence">
            <a:extLst>
              <a:ext uri="{FF2B5EF4-FFF2-40B4-BE49-F238E27FC236}">
                <a16:creationId xmlns:a16="http://schemas.microsoft.com/office/drawing/2014/main" id="{DC4365F6-D2C1-47B4-8477-38FD2C7711A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7908309" y="1409638"/>
            <a:ext cx="3571232" cy="4385137"/>
          </a:xfrm>
          <a:prstGeom prst="rect">
            <a:avLst/>
          </a:prstGeom>
        </p:spPr>
      </p:pic>
      <p:sp>
        <p:nvSpPr>
          <p:cNvPr id="12" name="Title 11">
            <a:extLst>
              <a:ext uri="{FF2B5EF4-FFF2-40B4-BE49-F238E27FC236}">
                <a16:creationId xmlns:a16="http://schemas.microsoft.com/office/drawing/2014/main" id="{48CCE616-2FC8-4941-8612-3EC8CFD842E0}"/>
              </a:ext>
            </a:extLst>
          </p:cNvPr>
          <p:cNvSpPr>
            <a:spLocks noGrp="1"/>
          </p:cNvSpPr>
          <p:nvPr>
            <p:ph type="title" hasCustomPrompt="1"/>
          </p:nvPr>
        </p:nvSpPr>
        <p:spPr/>
        <p:txBody>
          <a:bodyPr/>
          <a:lstStyle>
            <a:lvl1pPr>
              <a:defRPr>
                <a:solidFill>
                  <a:schemeClr val="bg2"/>
                </a:solidFill>
              </a:defRPr>
            </a:lvl1pPr>
          </a:lstStyle>
          <a:p>
            <a:r>
              <a:rPr lang="en-US" dirty="0"/>
              <a:t>Table of Content</a:t>
            </a:r>
          </a:p>
        </p:txBody>
      </p:sp>
      <p:sp>
        <p:nvSpPr>
          <p:cNvPr id="23" name="Text Placeholder 22">
            <a:extLst>
              <a:ext uri="{FF2B5EF4-FFF2-40B4-BE49-F238E27FC236}">
                <a16:creationId xmlns:a16="http://schemas.microsoft.com/office/drawing/2014/main" id="{889D93F4-ABFA-46BF-8E5D-FE6562ACB20F}"/>
              </a:ext>
            </a:extLst>
          </p:cNvPr>
          <p:cNvSpPr>
            <a:spLocks noGrp="1"/>
          </p:cNvSpPr>
          <p:nvPr>
            <p:ph type="body" sz="quarter" idx="13" hasCustomPrompt="1"/>
          </p:nvPr>
        </p:nvSpPr>
        <p:spPr>
          <a:xfrm>
            <a:off x="196715" y="1371607"/>
            <a:ext cx="8180332" cy="4795935"/>
          </a:xfrm>
        </p:spPr>
        <p:txBody>
          <a:bodyPr/>
          <a:lstStyle>
            <a:lvl1pPr marL="514042" indent="-514042">
              <a:buFont typeface="+mj-lt"/>
              <a:buAutoNum type="arabicPeriod"/>
              <a:defRPr>
                <a:solidFill>
                  <a:schemeClr val="tx1"/>
                </a:solidFill>
              </a:defRPr>
            </a:lvl1pPr>
          </a:lstStyle>
          <a:p>
            <a:pPr lvl="0"/>
            <a:r>
              <a:rPr lang="en-GB" dirty="0"/>
              <a:t>…</a:t>
            </a:r>
          </a:p>
          <a:p>
            <a:pPr lvl="0"/>
            <a:r>
              <a:rPr lang="en-GB" dirty="0"/>
              <a:t>…</a:t>
            </a:r>
          </a:p>
          <a:p>
            <a:pPr lvl="0"/>
            <a:r>
              <a:rPr lang="en-GB" dirty="0"/>
              <a:t>…</a:t>
            </a:r>
            <a:endParaRPr lang="en-US" dirty="0"/>
          </a:p>
        </p:txBody>
      </p:sp>
      <p:sp>
        <p:nvSpPr>
          <p:cNvPr id="14" name="Date Placeholder 13">
            <a:extLst>
              <a:ext uri="{FF2B5EF4-FFF2-40B4-BE49-F238E27FC236}">
                <a16:creationId xmlns:a16="http://schemas.microsoft.com/office/drawing/2014/main" id="{0AA6AF62-9F6D-4B1C-831C-72AACA29F786}"/>
              </a:ext>
            </a:extLst>
          </p:cNvPr>
          <p:cNvSpPr>
            <a:spLocks noGrp="1"/>
          </p:cNvSpPr>
          <p:nvPr>
            <p:ph type="dt" sz="half" idx="14"/>
          </p:nvPr>
        </p:nvSpPr>
        <p:spPr/>
        <p:txBody>
          <a:bodyPr/>
          <a:lstStyle/>
          <a:p>
            <a:fld id="{055373AC-9AA7-423B-BA00-BA1C74164DBD}" type="datetime1">
              <a:rPr lang="en-US" smtClean="0"/>
              <a:pPr/>
              <a:t>25/11/2018</a:t>
            </a:fld>
            <a:endParaRPr lang="en-US" dirty="0"/>
          </a:p>
        </p:txBody>
      </p:sp>
      <p:sp>
        <p:nvSpPr>
          <p:cNvPr id="15" name="Footer Placeholder 14">
            <a:extLst>
              <a:ext uri="{FF2B5EF4-FFF2-40B4-BE49-F238E27FC236}">
                <a16:creationId xmlns:a16="http://schemas.microsoft.com/office/drawing/2014/main" id="{D92A8ED8-1E91-4F87-9AAB-0B939CA64F66}"/>
              </a:ext>
            </a:extLst>
          </p:cNvPr>
          <p:cNvSpPr>
            <a:spLocks noGrp="1"/>
          </p:cNvSpPr>
          <p:nvPr>
            <p:ph type="ftr" sz="quarter" idx="15"/>
          </p:nvPr>
        </p:nvSpPr>
        <p:spPr/>
        <p:txBody>
          <a:bodyPr/>
          <a:lstStyle/>
          <a:p>
            <a:endParaRPr lang="en-US" dirty="0"/>
          </a:p>
        </p:txBody>
      </p:sp>
      <p:sp>
        <p:nvSpPr>
          <p:cNvPr id="16" name="Slide Number Placeholder 15">
            <a:extLst>
              <a:ext uri="{FF2B5EF4-FFF2-40B4-BE49-F238E27FC236}">
                <a16:creationId xmlns:a16="http://schemas.microsoft.com/office/drawing/2014/main" id="{37E4C518-B0B3-4716-AB97-AC8ECA4F7C84}"/>
              </a:ext>
            </a:extLst>
          </p:cNvPr>
          <p:cNvSpPr>
            <a:spLocks noGrp="1"/>
          </p:cNvSpPr>
          <p:nvPr>
            <p:ph type="sldNum" sz="quarter" idx="16"/>
          </p:nvPr>
        </p:nvSpPr>
        <p:spPr/>
        <p:txBody>
          <a:bodyPr/>
          <a:lstStyle/>
          <a:p>
            <a:fld id="{C014DD1E-5D91-48A3-AD6D-45FBA980D106}" type="slidenum">
              <a:rPr lang="en-US" smtClean="0"/>
              <a:pPr/>
              <a:t>‹#›</a:t>
            </a:fld>
            <a:endParaRPr lang="en-US" dirty="0"/>
          </a:p>
        </p:txBody>
      </p:sp>
      <p:pic>
        <p:nvPicPr>
          <p:cNvPr id="3" name="Picture 2">
            <a:extLst>
              <a:ext uri="{FF2B5EF4-FFF2-40B4-BE49-F238E27FC236}">
                <a16:creationId xmlns:a16="http://schemas.microsoft.com/office/drawing/2014/main" id="{10D0F638-F770-4732-9027-F69A91A619AE}"/>
              </a:ext>
            </a:extLst>
          </p:cNvPr>
          <p:cNvPicPr>
            <a:picLocks noChangeAspect="1"/>
          </p:cNvPicPr>
          <p:nvPr userDrawn="1"/>
        </p:nvPicPr>
        <p:blipFill>
          <a:blip r:embed="rId4" cstate="print">
            <a:extLst>
              <a:ext uri="{BEBA8EAE-BF5A-486C-A8C5-ECC9F3942E4B}">
                <a14:imgProps xmlns:a14="http://schemas.microsoft.com/office/drawing/2010/main">
                  <a14:imgLayer r:embed="rId5">
                    <a14:imgEffect>
                      <a14:colorTemperature colorTemp="5698"/>
                    </a14:imgEffect>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887457" y="264476"/>
            <a:ext cx="1928514" cy="563121"/>
          </a:xfrm>
          <a:prstGeom prst="rect">
            <a:avLst/>
          </a:prstGeom>
          <a:solidFill>
            <a:schemeClr val="accent1">
              <a:alpha val="1000"/>
            </a:schemeClr>
          </a:solidFill>
        </p:spPr>
      </p:pic>
    </p:spTree>
    <p:extLst>
      <p:ext uri="{BB962C8B-B14F-4D97-AF65-F5344CB8AC3E}">
        <p14:creationId xmlns:p14="http://schemas.microsoft.com/office/powerpoint/2010/main" val="146053275"/>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55D431A-1BDA-40DB-B7D8-23653331B7C3}"/>
              </a:ext>
            </a:extLst>
          </p:cNvPr>
          <p:cNvPicPr>
            <a:picLocks noChangeAspect="1"/>
          </p:cNvPicPr>
          <p:nvPr/>
        </p:nvPicPr>
        <p:blipFill rotWithShape="1">
          <a:blip r:embed="rId2"/>
          <a:srcRect b="1672"/>
          <a:stretch/>
        </p:blipFill>
        <p:spPr>
          <a:xfrm>
            <a:off x="-3175" y="1"/>
            <a:ext cx="12192000" cy="6852212"/>
          </a:xfrm>
          <a:prstGeom prst="rect">
            <a:avLst/>
          </a:prstGeom>
        </p:spPr>
      </p:pic>
      <p:sp>
        <p:nvSpPr>
          <p:cNvPr id="10" name="Text Placeholder 9"/>
          <p:cNvSpPr>
            <a:spLocks noGrp="1"/>
          </p:cNvSpPr>
          <p:nvPr>
            <p:ph type="body" sz="quarter" idx="10" hasCustomPrompt="1"/>
          </p:nvPr>
        </p:nvSpPr>
        <p:spPr>
          <a:xfrm>
            <a:off x="614949" y="4704825"/>
            <a:ext cx="10958928" cy="768084"/>
          </a:xfrm>
          <a:prstGeom prst="rect">
            <a:avLst/>
          </a:prstGeom>
        </p:spPr>
        <p:txBody>
          <a:bodyPr anchor="ctr">
            <a:noAutofit/>
          </a:bodyPr>
          <a:lstStyle>
            <a:lvl1pPr marL="0" indent="0" algn="ctr">
              <a:buNone/>
              <a:defRPr sz="5396" b="1" baseline="0">
                <a:solidFill>
                  <a:schemeClr val="tx1"/>
                </a:solidFill>
                <a:latin typeface="+mj-lt"/>
                <a:cs typeface="Arial" pitchFamily="34" charset="0"/>
              </a:defRPr>
            </a:lvl1pPr>
          </a:lstStyle>
          <a:p>
            <a:pPr lvl="0"/>
            <a:r>
              <a:rPr lang="en-US" dirty="0"/>
              <a:t>Click to Edit Section Title</a:t>
            </a:r>
            <a:endParaRPr lang="en-US" altLang="ko-KR" dirty="0"/>
          </a:p>
        </p:txBody>
      </p:sp>
      <p:sp>
        <p:nvSpPr>
          <p:cNvPr id="11" name="Text Placeholder 9"/>
          <p:cNvSpPr>
            <a:spLocks noGrp="1"/>
          </p:cNvSpPr>
          <p:nvPr>
            <p:ph type="body" sz="quarter" idx="11" hasCustomPrompt="1"/>
          </p:nvPr>
        </p:nvSpPr>
        <p:spPr>
          <a:xfrm>
            <a:off x="614949" y="5490441"/>
            <a:ext cx="10958928" cy="499819"/>
          </a:xfrm>
          <a:prstGeom prst="rect">
            <a:avLst/>
          </a:prstGeom>
        </p:spPr>
        <p:txBody>
          <a:bodyPr anchor="ctr">
            <a:noAutofit/>
          </a:bodyPr>
          <a:lstStyle>
            <a:lvl1pPr marL="0" indent="0" algn="ctr">
              <a:buNone/>
              <a:defRPr sz="3998" b="1" baseline="0">
                <a:solidFill>
                  <a:schemeClr val="tx1"/>
                </a:solidFill>
                <a:latin typeface="+mn-lt"/>
                <a:cs typeface="Arial" pitchFamily="34" charset="0"/>
              </a:defRPr>
            </a:lvl1pPr>
          </a:lstStyle>
          <a:p>
            <a:pPr lvl="0"/>
            <a:r>
              <a:rPr lang="en-US" dirty="0"/>
              <a:t>Click to Edit Section Subtitle</a:t>
            </a:r>
          </a:p>
        </p:txBody>
      </p:sp>
      <p:sp>
        <p:nvSpPr>
          <p:cNvPr id="4" name="Oval 3"/>
          <p:cNvSpPr>
            <a:spLocks noChangeAspect="1"/>
          </p:cNvSpPr>
          <p:nvPr/>
        </p:nvSpPr>
        <p:spPr>
          <a:xfrm>
            <a:off x="4318611" y="867754"/>
            <a:ext cx="3551604" cy="355252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1" hangingPunct="1">
              <a:lnSpc>
                <a:spcPct val="100000"/>
              </a:lnSpc>
              <a:spcBef>
                <a:spcPts val="0"/>
              </a:spcBef>
              <a:spcAft>
                <a:spcPts val="0"/>
              </a:spcAft>
              <a:buClrTx/>
              <a:buSzTx/>
              <a:buFontTx/>
              <a:buNone/>
              <a:tabLst/>
              <a:defRPr/>
            </a:pPr>
            <a:endParaRPr kumimoji="0" lang="ko-KR" altLang="en-US"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Tree>
    <p:extLst>
      <p:ext uri="{BB962C8B-B14F-4D97-AF65-F5344CB8AC3E}">
        <p14:creationId xmlns:p14="http://schemas.microsoft.com/office/powerpoint/2010/main" val="4245083434"/>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Important Concept">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B0FF4B1E-24EA-407C-BFA6-24CCB6D4409A}"/>
              </a:ext>
            </a:extLst>
          </p:cNvPr>
          <p:cNvPicPr>
            <a:picLocks noChangeAspect="1"/>
          </p:cNvPicPr>
          <p:nvPr/>
        </p:nvPicPr>
        <p:blipFill rotWithShape="1">
          <a:blip r:embed="rId2"/>
          <a:srcRect b="1672"/>
          <a:stretch/>
        </p:blipFill>
        <p:spPr>
          <a:xfrm>
            <a:off x="-3175" y="1"/>
            <a:ext cx="12192000" cy="6852212"/>
          </a:xfrm>
          <a:prstGeom prst="rect">
            <a:avLst/>
          </a:prstGeom>
        </p:spPr>
      </p:pic>
      <p:sp>
        <p:nvSpPr>
          <p:cNvPr id="6" name="Rectangle 5"/>
          <p:cNvSpPr/>
          <p:nvPr/>
        </p:nvSpPr>
        <p:spPr>
          <a:xfrm>
            <a:off x="-3471" y="0"/>
            <a:ext cx="115353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1" hangingPunct="1">
              <a:lnSpc>
                <a:spcPct val="100000"/>
              </a:lnSpc>
              <a:spcBef>
                <a:spcPts val="0"/>
              </a:spcBef>
              <a:spcAft>
                <a:spcPts val="0"/>
              </a:spcAft>
              <a:buClrTx/>
              <a:buSzTx/>
              <a:buFontTx/>
              <a:buNone/>
              <a:tabLst/>
              <a:defRPr/>
            </a:pPr>
            <a:endParaRPr kumimoji="0" lang="ko-KR" altLang="en-US"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pic>
        <p:nvPicPr>
          <p:cNvPr id="3074" name="Picture 2" descr="E:\002-KIMS BUSINESS\007-02-Fullslidesppt-Contents\20161228\02-edu\bulb-item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5144" y="1792355"/>
            <a:ext cx="1829828" cy="4062222"/>
          </a:xfrm>
          <a:prstGeom prst="rect">
            <a:avLst/>
          </a:prstGeom>
          <a:noFill/>
          <a:extLst>
            <a:ext uri="{909E8E84-426E-40DD-AFC4-6F175D3DCCD1}">
              <a14:hiddenFill xmlns:a14="http://schemas.microsoft.com/office/drawing/2010/main">
                <a:solidFill>
                  <a:srgbClr val="FFFFFF"/>
                </a:solidFill>
              </a14:hiddenFill>
            </a:ext>
          </a:extLst>
        </p:spPr>
      </p:pic>
      <p:pic>
        <p:nvPicPr>
          <p:cNvPr id="3075" name="Picture 3" descr="E:\002-KIMS BUSINESS\007-02-Fullslidesppt-Contents\20161228\02-edu\bulb-item.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a:stretch/>
        </p:blipFill>
        <p:spPr bwMode="auto">
          <a:xfrm>
            <a:off x="235144" y="1792355"/>
            <a:ext cx="914914" cy="4062223"/>
          </a:xfrm>
          <a:prstGeom prst="rect">
            <a:avLst/>
          </a:prstGeom>
          <a:noFill/>
          <a:extLst>
            <a:ext uri="{909E8E84-426E-40DD-AFC4-6F175D3DCCD1}">
              <a14:hiddenFill xmlns:a14="http://schemas.microsoft.com/office/drawing/2010/main">
                <a:solidFill>
                  <a:srgbClr val="FFFFFF"/>
                </a:solidFill>
              </a14:hiddenFill>
            </a:ext>
          </a:extLst>
        </p:spPr>
      </p:pic>
      <p:sp>
        <p:nvSpPr>
          <p:cNvPr id="7" name="Text Placeholder 6">
            <a:extLst>
              <a:ext uri="{FF2B5EF4-FFF2-40B4-BE49-F238E27FC236}">
                <a16:creationId xmlns:a16="http://schemas.microsoft.com/office/drawing/2014/main" id="{CB4CB13C-66A1-466B-A6C1-B0BABF5CFEC1}"/>
              </a:ext>
            </a:extLst>
          </p:cNvPr>
          <p:cNvSpPr>
            <a:spLocks noGrp="1"/>
          </p:cNvSpPr>
          <p:nvPr>
            <p:ph type="body" sz="quarter" idx="10"/>
          </p:nvPr>
        </p:nvSpPr>
        <p:spPr>
          <a:xfrm>
            <a:off x="2064972" y="1121144"/>
            <a:ext cx="9927138" cy="527604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itle 11">
            <a:extLst>
              <a:ext uri="{FF2B5EF4-FFF2-40B4-BE49-F238E27FC236}">
                <a16:creationId xmlns:a16="http://schemas.microsoft.com/office/drawing/2014/main" id="{4ED30444-7448-455E-ACFD-2D8F93C93971}"/>
              </a:ext>
            </a:extLst>
          </p:cNvPr>
          <p:cNvSpPr>
            <a:spLocks noGrp="1"/>
          </p:cNvSpPr>
          <p:nvPr>
            <p:ph type="title" hasCustomPrompt="1"/>
          </p:nvPr>
        </p:nvSpPr>
        <p:spPr>
          <a:xfrm>
            <a:off x="1296621" y="100750"/>
            <a:ext cx="8397308" cy="882654"/>
          </a:xfrm>
        </p:spPr>
        <p:txBody>
          <a:bodyPr/>
          <a:lstStyle>
            <a:lvl1pPr>
              <a:defRPr/>
            </a:lvl1pPr>
          </a:lstStyle>
          <a:p>
            <a:r>
              <a:rPr lang="en-US" dirty="0"/>
              <a:t>Slide Title</a:t>
            </a:r>
          </a:p>
        </p:txBody>
      </p:sp>
      <p:sp>
        <p:nvSpPr>
          <p:cNvPr id="8" name="Date Placeholder 7">
            <a:extLst>
              <a:ext uri="{FF2B5EF4-FFF2-40B4-BE49-F238E27FC236}">
                <a16:creationId xmlns:a16="http://schemas.microsoft.com/office/drawing/2014/main" id="{CF9A2DC4-5280-4E93-B6D2-9709FE6D0627}"/>
              </a:ext>
            </a:extLst>
          </p:cNvPr>
          <p:cNvSpPr>
            <a:spLocks noGrp="1"/>
          </p:cNvSpPr>
          <p:nvPr>
            <p:ph type="dt" sz="half" idx="11"/>
          </p:nvPr>
        </p:nvSpPr>
        <p:spPr/>
        <p:txBody>
          <a:bodyPr/>
          <a:lstStyle/>
          <a:p>
            <a:fld id="{055373AC-9AA7-423B-BA00-BA1C74164DBD}" type="datetime1">
              <a:rPr lang="en-US" smtClean="0"/>
              <a:pPr/>
              <a:t>25/11/2018</a:t>
            </a:fld>
            <a:endParaRPr lang="en-US" dirty="0"/>
          </a:p>
        </p:txBody>
      </p:sp>
      <p:sp>
        <p:nvSpPr>
          <p:cNvPr id="10" name="Footer Placeholder 9">
            <a:extLst>
              <a:ext uri="{FF2B5EF4-FFF2-40B4-BE49-F238E27FC236}">
                <a16:creationId xmlns:a16="http://schemas.microsoft.com/office/drawing/2014/main" id="{FA4C1EE0-8040-49CB-9319-CF991DE7B325}"/>
              </a:ext>
            </a:extLst>
          </p:cNvPr>
          <p:cNvSpPr>
            <a:spLocks noGrp="1"/>
          </p:cNvSpPr>
          <p:nvPr>
            <p:ph type="ftr" sz="quarter" idx="12"/>
          </p:nvPr>
        </p:nvSpPr>
        <p:spPr/>
        <p:txBody>
          <a:bodyPr/>
          <a:lstStyle/>
          <a:p>
            <a:endParaRPr lang="en-US" dirty="0"/>
          </a:p>
        </p:txBody>
      </p:sp>
      <p:sp>
        <p:nvSpPr>
          <p:cNvPr id="17" name="Slide Number Placeholder 16">
            <a:extLst>
              <a:ext uri="{FF2B5EF4-FFF2-40B4-BE49-F238E27FC236}">
                <a16:creationId xmlns:a16="http://schemas.microsoft.com/office/drawing/2014/main" id="{1643825A-6B67-4224-B077-B526FC2A4C74}"/>
              </a:ext>
            </a:extLst>
          </p:cNvPr>
          <p:cNvSpPr>
            <a:spLocks noGrp="1"/>
          </p:cNvSpPr>
          <p:nvPr>
            <p:ph type="sldNum" sz="quarter" idx="13"/>
          </p:nvPr>
        </p:nvSpPr>
        <p:spPr/>
        <p:txBody>
          <a:bodyPr/>
          <a:lstStyle/>
          <a:p>
            <a:fld id="{C014DD1E-5D91-48A3-AD6D-45FBA980D106}" type="slidenum">
              <a:rPr lang="en-US" smtClean="0"/>
              <a:pPr/>
              <a:t>‹#›</a:t>
            </a:fld>
            <a:endParaRPr lang="en-US" dirty="0"/>
          </a:p>
        </p:txBody>
      </p:sp>
      <p:pic>
        <p:nvPicPr>
          <p:cNvPr id="3" name="Picture 2">
            <a:extLst>
              <a:ext uri="{FF2B5EF4-FFF2-40B4-BE49-F238E27FC236}">
                <a16:creationId xmlns:a16="http://schemas.microsoft.com/office/drawing/2014/main" id="{B0406E0E-FE9B-4656-A202-18C2517519D7}"/>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0031452" y="276382"/>
            <a:ext cx="1819849" cy="531390"/>
          </a:xfrm>
          <a:prstGeom prst="rect">
            <a:avLst/>
          </a:prstGeom>
        </p:spPr>
      </p:pic>
    </p:spTree>
    <p:extLst>
      <p:ext uri="{BB962C8B-B14F-4D97-AF65-F5344CB8AC3E}">
        <p14:creationId xmlns:p14="http://schemas.microsoft.com/office/powerpoint/2010/main" val="2435580227"/>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Important Example">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3DA6B0AA-1988-451B-88D4-0F726295570B}"/>
              </a:ext>
            </a:extLst>
          </p:cNvPr>
          <p:cNvPicPr>
            <a:picLocks noChangeAspect="1"/>
          </p:cNvPicPr>
          <p:nvPr/>
        </p:nvPicPr>
        <p:blipFill rotWithShape="1">
          <a:blip r:embed="rId2"/>
          <a:srcRect b="1672"/>
          <a:stretch/>
        </p:blipFill>
        <p:spPr>
          <a:xfrm>
            <a:off x="-3175" y="1"/>
            <a:ext cx="12192000" cy="6852212"/>
          </a:xfrm>
          <a:prstGeom prst="rect">
            <a:avLst/>
          </a:prstGeom>
        </p:spPr>
      </p:pic>
      <p:sp>
        <p:nvSpPr>
          <p:cNvPr id="12" name="Rectangle 11">
            <a:extLst>
              <a:ext uri="{FF2B5EF4-FFF2-40B4-BE49-F238E27FC236}">
                <a16:creationId xmlns:a16="http://schemas.microsoft.com/office/drawing/2014/main" id="{345FB1C8-7F66-4D5C-ACCE-AE919936BCFD}"/>
              </a:ext>
            </a:extLst>
          </p:cNvPr>
          <p:cNvSpPr/>
          <p:nvPr/>
        </p:nvSpPr>
        <p:spPr>
          <a:xfrm>
            <a:off x="-3471" y="0"/>
            <a:ext cx="115353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1" hangingPunct="1">
              <a:lnSpc>
                <a:spcPct val="100000"/>
              </a:lnSpc>
              <a:spcBef>
                <a:spcPts val="0"/>
              </a:spcBef>
              <a:spcAft>
                <a:spcPts val="0"/>
              </a:spcAft>
              <a:buClrTx/>
              <a:buSzTx/>
              <a:buFontTx/>
              <a:buNone/>
              <a:tabLst/>
              <a:defRPr/>
            </a:pPr>
            <a:endParaRPr kumimoji="0" lang="ko-KR" altLang="en-US"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pic>
        <p:nvPicPr>
          <p:cNvPr id="3074" name="Picture 2" descr="E:\002-KIMS BUSINESS\007-02-Fullslidesppt-Contents\20161228\02-edu\bulb-item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9893" y="3314707"/>
            <a:ext cx="1260337" cy="2797951"/>
          </a:xfrm>
          <a:prstGeom prst="rect">
            <a:avLst/>
          </a:prstGeom>
          <a:noFill/>
          <a:extLst>
            <a:ext uri="{909E8E84-426E-40DD-AFC4-6F175D3DCCD1}">
              <a14:hiddenFill xmlns:a14="http://schemas.microsoft.com/office/drawing/2010/main">
                <a:solidFill>
                  <a:srgbClr val="FFFFFF"/>
                </a:solidFill>
              </a14:hiddenFill>
            </a:ext>
          </a:extLst>
        </p:spPr>
      </p:pic>
      <p:sp>
        <p:nvSpPr>
          <p:cNvPr id="13" name="Title 11">
            <a:extLst>
              <a:ext uri="{FF2B5EF4-FFF2-40B4-BE49-F238E27FC236}">
                <a16:creationId xmlns:a16="http://schemas.microsoft.com/office/drawing/2014/main" id="{0D5CC956-5C4A-44BE-8F8B-327FAFA51E97}"/>
              </a:ext>
            </a:extLst>
          </p:cNvPr>
          <p:cNvSpPr>
            <a:spLocks noGrp="1"/>
          </p:cNvSpPr>
          <p:nvPr>
            <p:ph type="title" hasCustomPrompt="1"/>
          </p:nvPr>
        </p:nvSpPr>
        <p:spPr>
          <a:xfrm>
            <a:off x="1296621" y="100750"/>
            <a:ext cx="8397308" cy="882654"/>
          </a:xfrm>
        </p:spPr>
        <p:txBody>
          <a:bodyPr/>
          <a:lstStyle>
            <a:lvl1pPr>
              <a:defRPr/>
            </a:lvl1pPr>
          </a:lstStyle>
          <a:p>
            <a:r>
              <a:rPr lang="en-US" dirty="0"/>
              <a:t>Slide Title</a:t>
            </a:r>
          </a:p>
        </p:txBody>
      </p:sp>
      <p:sp>
        <p:nvSpPr>
          <p:cNvPr id="15" name="Text Placeholder 6">
            <a:extLst>
              <a:ext uri="{FF2B5EF4-FFF2-40B4-BE49-F238E27FC236}">
                <a16:creationId xmlns:a16="http://schemas.microsoft.com/office/drawing/2014/main" id="{6157C8DE-E0AF-422B-BBB1-F0AF1264B5E9}"/>
              </a:ext>
            </a:extLst>
          </p:cNvPr>
          <p:cNvSpPr>
            <a:spLocks noGrp="1"/>
          </p:cNvSpPr>
          <p:nvPr>
            <p:ph type="body" sz="quarter" idx="10"/>
          </p:nvPr>
        </p:nvSpPr>
        <p:spPr>
          <a:xfrm>
            <a:off x="1958565" y="1121144"/>
            <a:ext cx="10033549" cy="527604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3FF2A4EF-FDC7-4D65-91A0-D3473057251B}"/>
              </a:ext>
            </a:extLst>
          </p:cNvPr>
          <p:cNvSpPr>
            <a:spLocks noGrp="1"/>
          </p:cNvSpPr>
          <p:nvPr>
            <p:ph type="dt" sz="half" idx="11"/>
          </p:nvPr>
        </p:nvSpPr>
        <p:spPr/>
        <p:txBody>
          <a:bodyPr/>
          <a:lstStyle/>
          <a:p>
            <a:fld id="{055373AC-9AA7-423B-BA00-BA1C74164DBD}" type="datetime1">
              <a:rPr lang="en-US" smtClean="0"/>
              <a:pPr/>
              <a:t>25/11/2018</a:t>
            </a:fld>
            <a:endParaRPr lang="en-US" dirty="0"/>
          </a:p>
        </p:txBody>
      </p:sp>
      <p:sp>
        <p:nvSpPr>
          <p:cNvPr id="3" name="Footer Placeholder 2">
            <a:extLst>
              <a:ext uri="{FF2B5EF4-FFF2-40B4-BE49-F238E27FC236}">
                <a16:creationId xmlns:a16="http://schemas.microsoft.com/office/drawing/2014/main" id="{2AD0B15D-022F-4B93-A0E6-6FC062C18AF1}"/>
              </a:ext>
            </a:extLst>
          </p:cNvPr>
          <p:cNvSpPr>
            <a:spLocks noGrp="1"/>
          </p:cNvSpPr>
          <p:nvPr>
            <p:ph type="ftr" sz="quarter" idx="12"/>
          </p:nvPr>
        </p:nvSpPr>
        <p:spPr/>
        <p:txBody>
          <a:bodyPr/>
          <a:lstStyle/>
          <a:p>
            <a:endParaRPr lang="en-US" dirty="0"/>
          </a:p>
        </p:txBody>
      </p:sp>
      <p:sp>
        <p:nvSpPr>
          <p:cNvPr id="4" name="Slide Number Placeholder 3">
            <a:extLst>
              <a:ext uri="{FF2B5EF4-FFF2-40B4-BE49-F238E27FC236}">
                <a16:creationId xmlns:a16="http://schemas.microsoft.com/office/drawing/2014/main" id="{72845B5C-C9D2-4885-BBE1-AE0D4F570CBF}"/>
              </a:ext>
            </a:extLst>
          </p:cNvPr>
          <p:cNvSpPr>
            <a:spLocks noGrp="1"/>
          </p:cNvSpPr>
          <p:nvPr>
            <p:ph type="sldNum" sz="quarter" idx="13"/>
          </p:nvPr>
        </p:nvSpPr>
        <p:spPr/>
        <p:txBody>
          <a:bodyPr/>
          <a:lstStyle/>
          <a:p>
            <a:fld id="{C014DD1E-5D91-48A3-AD6D-45FBA980D106}" type="slidenum">
              <a:rPr lang="en-US" smtClean="0"/>
              <a:pPr/>
              <a:t>‹#›</a:t>
            </a:fld>
            <a:endParaRPr lang="en-US" dirty="0"/>
          </a:p>
        </p:txBody>
      </p:sp>
      <p:pic>
        <p:nvPicPr>
          <p:cNvPr id="14" name="Picture 13">
            <a:extLst>
              <a:ext uri="{FF2B5EF4-FFF2-40B4-BE49-F238E27FC236}">
                <a16:creationId xmlns:a16="http://schemas.microsoft.com/office/drawing/2014/main" id="{E01C581E-72C4-46B7-B2B0-B501FA872874}"/>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031452" y="276382"/>
            <a:ext cx="1819849" cy="531390"/>
          </a:xfrm>
          <a:prstGeom prst="rect">
            <a:avLst/>
          </a:prstGeom>
        </p:spPr>
      </p:pic>
    </p:spTree>
    <p:extLst>
      <p:ext uri="{BB962C8B-B14F-4D97-AF65-F5344CB8AC3E}">
        <p14:creationId xmlns:p14="http://schemas.microsoft.com/office/powerpoint/2010/main" val="3286339033"/>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9AD94B5-9922-4E42-89CE-3C445EFB152E}"/>
              </a:ext>
            </a:extLst>
          </p:cNvPr>
          <p:cNvPicPr>
            <a:picLocks noChangeAspect="1"/>
          </p:cNvPicPr>
          <p:nvPr/>
        </p:nvPicPr>
        <p:blipFill rotWithShape="1">
          <a:blip r:embed="rId2"/>
          <a:srcRect b="1672"/>
          <a:stretch/>
        </p:blipFill>
        <p:spPr>
          <a:xfrm>
            <a:off x="-3175" y="1"/>
            <a:ext cx="12192000" cy="6852212"/>
          </a:xfrm>
          <a:prstGeom prst="rect">
            <a:avLst/>
          </a:prstGeom>
        </p:spPr>
      </p:pic>
      <p:sp>
        <p:nvSpPr>
          <p:cNvPr id="13" name="Rectangle 12">
            <a:extLst>
              <a:ext uri="{FF2B5EF4-FFF2-40B4-BE49-F238E27FC236}">
                <a16:creationId xmlns:a16="http://schemas.microsoft.com/office/drawing/2014/main" id="{391AFA4E-7870-4561-A1B8-AC956B0C8931}"/>
              </a:ext>
            </a:extLst>
          </p:cNvPr>
          <p:cNvSpPr/>
          <p:nvPr/>
        </p:nvSpPr>
        <p:spPr>
          <a:xfrm>
            <a:off x="-1" y="0"/>
            <a:ext cx="12188825" cy="10953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1" hangingPunct="1">
              <a:lnSpc>
                <a:spcPct val="100000"/>
              </a:lnSpc>
              <a:spcBef>
                <a:spcPts val="0"/>
              </a:spcBef>
              <a:spcAft>
                <a:spcPts val="0"/>
              </a:spcAft>
              <a:buClrTx/>
              <a:buSzTx/>
              <a:buFontTx/>
              <a:buNone/>
              <a:tabLst/>
              <a:defRPr/>
            </a:pPr>
            <a:endParaRPr kumimoji="0" lang="ko-KR" altLang="en-US"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
        <p:nvSpPr>
          <p:cNvPr id="3" name="Text Placeholder 2">
            <a:extLst>
              <a:ext uri="{FF2B5EF4-FFF2-40B4-BE49-F238E27FC236}">
                <a16:creationId xmlns:a16="http://schemas.microsoft.com/office/drawing/2014/main" id="{5A9D2960-6D42-439F-82E8-812822013A10}"/>
              </a:ext>
            </a:extLst>
          </p:cNvPr>
          <p:cNvSpPr>
            <a:spLocks noGrp="1"/>
          </p:cNvSpPr>
          <p:nvPr>
            <p:ph type="body" sz="quarter" idx="10"/>
          </p:nvPr>
        </p:nvSpPr>
        <p:spPr>
          <a:xfrm>
            <a:off x="190353" y="1196125"/>
            <a:ext cx="11815018" cy="520106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a:extLst>
              <a:ext uri="{FF2B5EF4-FFF2-40B4-BE49-F238E27FC236}">
                <a16:creationId xmlns:a16="http://schemas.microsoft.com/office/drawing/2014/main" id="{19B5B676-7892-440F-8191-7109B2C59885}"/>
              </a:ext>
            </a:extLst>
          </p:cNvPr>
          <p:cNvSpPr>
            <a:spLocks noGrp="1"/>
          </p:cNvSpPr>
          <p:nvPr>
            <p:ph type="title" hasCustomPrompt="1"/>
          </p:nvPr>
        </p:nvSpPr>
        <p:spPr/>
        <p:txBody>
          <a:bodyPr/>
          <a:lstStyle>
            <a:lvl1pPr>
              <a:defRPr>
                <a:solidFill>
                  <a:schemeClr val="bg2"/>
                </a:solidFill>
              </a:defRPr>
            </a:lvl1pPr>
          </a:lstStyle>
          <a:p>
            <a:r>
              <a:rPr lang="en-US" dirty="0"/>
              <a:t>Slide Title</a:t>
            </a:r>
          </a:p>
        </p:txBody>
      </p:sp>
      <p:sp>
        <p:nvSpPr>
          <p:cNvPr id="2" name="Date Placeholder 1">
            <a:extLst>
              <a:ext uri="{FF2B5EF4-FFF2-40B4-BE49-F238E27FC236}">
                <a16:creationId xmlns:a16="http://schemas.microsoft.com/office/drawing/2014/main" id="{303E2769-FF5C-435B-BEDD-ABA3B8F1B976}"/>
              </a:ext>
            </a:extLst>
          </p:cNvPr>
          <p:cNvSpPr>
            <a:spLocks noGrp="1"/>
          </p:cNvSpPr>
          <p:nvPr>
            <p:ph type="dt" sz="half" idx="11"/>
          </p:nvPr>
        </p:nvSpPr>
        <p:spPr/>
        <p:txBody>
          <a:bodyPr/>
          <a:lstStyle/>
          <a:p>
            <a:fld id="{055373AC-9AA7-423B-BA00-BA1C74164DBD}" type="datetime1">
              <a:rPr lang="en-US" smtClean="0"/>
              <a:pPr/>
              <a:t>25/11/2018</a:t>
            </a:fld>
            <a:endParaRPr lang="en-US" dirty="0"/>
          </a:p>
        </p:txBody>
      </p:sp>
      <p:sp>
        <p:nvSpPr>
          <p:cNvPr id="4" name="Footer Placeholder 3">
            <a:extLst>
              <a:ext uri="{FF2B5EF4-FFF2-40B4-BE49-F238E27FC236}">
                <a16:creationId xmlns:a16="http://schemas.microsoft.com/office/drawing/2014/main" id="{9CB6AD27-58D7-46FA-99F8-E5BB835ADA68}"/>
              </a:ext>
            </a:extLst>
          </p:cNvPr>
          <p:cNvSpPr>
            <a:spLocks noGrp="1"/>
          </p:cNvSpPr>
          <p:nvPr>
            <p:ph type="ftr" sz="quarter" idx="12"/>
          </p:nvPr>
        </p:nvSpPr>
        <p:spPr/>
        <p:txBody>
          <a:bodyPr/>
          <a:lstStyle/>
          <a:p>
            <a:endParaRPr lang="en-US" dirty="0"/>
          </a:p>
        </p:txBody>
      </p:sp>
      <p:sp>
        <p:nvSpPr>
          <p:cNvPr id="5" name="Slide Number Placeholder 4">
            <a:extLst>
              <a:ext uri="{FF2B5EF4-FFF2-40B4-BE49-F238E27FC236}">
                <a16:creationId xmlns:a16="http://schemas.microsoft.com/office/drawing/2014/main" id="{389DA7C9-2FCE-40EB-BF32-C6983222020F}"/>
              </a:ext>
            </a:extLst>
          </p:cNvPr>
          <p:cNvSpPr>
            <a:spLocks noGrp="1"/>
          </p:cNvSpPr>
          <p:nvPr>
            <p:ph type="sldNum" sz="quarter" idx="13"/>
          </p:nvPr>
        </p:nvSpPr>
        <p:spPr/>
        <p:txBody>
          <a:bodyPr/>
          <a:lstStyle/>
          <a:p>
            <a:fld id="{C014DD1E-5D91-48A3-AD6D-45FBA980D106}" type="slidenum">
              <a:rPr lang="en-US" smtClean="0"/>
              <a:pPr/>
              <a:t>‹#›</a:t>
            </a:fld>
            <a:endParaRPr lang="en-US" dirty="0"/>
          </a:p>
        </p:txBody>
      </p:sp>
      <p:pic>
        <p:nvPicPr>
          <p:cNvPr id="14" name="Picture 13">
            <a:extLst>
              <a:ext uri="{FF2B5EF4-FFF2-40B4-BE49-F238E27FC236}">
                <a16:creationId xmlns:a16="http://schemas.microsoft.com/office/drawing/2014/main" id="{6BBD9B3D-B90C-4A66-8301-786C9FA8A9CA}"/>
              </a:ext>
            </a:extLst>
          </p:cNvPr>
          <p:cNvPicPr>
            <a:picLocks noChangeAspect="1"/>
          </p:cNvPicPr>
          <p:nvPr userDrawn="1"/>
        </p:nvPicPr>
        <p:blipFill>
          <a:blip r:embed="rId3" cstate="print">
            <a:extLst>
              <a:ext uri="{BEBA8EAE-BF5A-486C-A8C5-ECC9F3942E4B}">
                <a14:imgProps xmlns:a14="http://schemas.microsoft.com/office/drawing/2010/main">
                  <a14:imgLayer r:embed="rId4">
                    <a14:imgEffect>
                      <a14:colorTemperature colorTemp="5698"/>
                    </a14:imgEffect>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887457" y="264476"/>
            <a:ext cx="1928514" cy="563121"/>
          </a:xfrm>
          <a:prstGeom prst="rect">
            <a:avLst/>
          </a:prstGeom>
          <a:solidFill>
            <a:schemeClr val="accent1">
              <a:alpha val="1000"/>
            </a:schemeClr>
          </a:solidFill>
        </p:spPr>
      </p:pic>
    </p:spTree>
    <p:extLst>
      <p:ext uri="{BB962C8B-B14F-4D97-AF65-F5344CB8AC3E}">
        <p14:creationId xmlns:p14="http://schemas.microsoft.com/office/powerpoint/2010/main" val="278422537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072852642"/>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mparison Slide Dark">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79D60504-DA9E-4357-9A0A-15E333FC2783}"/>
              </a:ext>
            </a:extLst>
          </p:cNvPr>
          <p:cNvPicPr>
            <a:picLocks noChangeAspect="1"/>
          </p:cNvPicPr>
          <p:nvPr/>
        </p:nvPicPr>
        <p:blipFill rotWithShape="1">
          <a:blip r:embed="rId2"/>
          <a:srcRect b="1672"/>
          <a:stretch/>
        </p:blipFill>
        <p:spPr>
          <a:xfrm>
            <a:off x="-3175" y="1"/>
            <a:ext cx="12192000" cy="6852212"/>
          </a:xfrm>
          <a:prstGeom prst="rect">
            <a:avLst/>
          </a:prstGeom>
        </p:spPr>
      </p:pic>
      <p:sp>
        <p:nvSpPr>
          <p:cNvPr id="13" name="Rectangle 12">
            <a:extLst>
              <a:ext uri="{FF2B5EF4-FFF2-40B4-BE49-F238E27FC236}">
                <a16:creationId xmlns:a16="http://schemas.microsoft.com/office/drawing/2014/main" id="{57B03959-5ED4-4593-8CEF-2AE1A73775F5}"/>
              </a:ext>
            </a:extLst>
          </p:cNvPr>
          <p:cNvSpPr/>
          <p:nvPr/>
        </p:nvSpPr>
        <p:spPr>
          <a:xfrm>
            <a:off x="-3175" y="0"/>
            <a:ext cx="12192000" cy="10953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1" hangingPunct="1">
              <a:lnSpc>
                <a:spcPct val="100000"/>
              </a:lnSpc>
              <a:spcBef>
                <a:spcPts val="0"/>
              </a:spcBef>
              <a:spcAft>
                <a:spcPts val="0"/>
              </a:spcAft>
              <a:buClrTx/>
              <a:buSzTx/>
              <a:buFontTx/>
              <a:buNone/>
              <a:tabLst/>
              <a:defRPr/>
            </a:pPr>
            <a:endParaRPr kumimoji="0" lang="ko-KR" altLang="en-US"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
        <p:nvSpPr>
          <p:cNvPr id="2" name="Rectangle 1"/>
          <p:cNvSpPr/>
          <p:nvPr/>
        </p:nvSpPr>
        <p:spPr>
          <a:xfrm>
            <a:off x="3" y="6184676"/>
            <a:ext cx="12188825" cy="67333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56" tIns="60928" rIns="121856" bIns="60928" numCol="1" spcCol="0" rtlCol="0" fromWordArt="0" anchor="ctr" anchorCtr="0" forceAA="0" compatLnSpc="1">
            <a:prstTxWarp prst="textNoShape">
              <a:avLst/>
            </a:prstTxWarp>
            <a:noAutofit/>
          </a:bodyPr>
          <a:lstStyle/>
          <a:p>
            <a:pPr marL="0" marR="0" lvl="0" indent="0" algn="ctr" defTabSz="913852" rtl="0" eaLnBrk="1" fontAlgn="auto" latinLnBrk="1" hangingPunct="1">
              <a:lnSpc>
                <a:spcPct val="100000"/>
              </a:lnSpc>
              <a:spcBef>
                <a:spcPts val="0"/>
              </a:spcBef>
              <a:spcAft>
                <a:spcPts val="0"/>
              </a:spcAft>
              <a:buClrTx/>
              <a:buSzTx/>
              <a:buFontTx/>
              <a:buNone/>
              <a:tabLst/>
              <a:defRPr/>
            </a:pPr>
            <a:endParaRPr kumimoji="0" lang="ko-KR" altLang="en-US" sz="2398" b="0" i="0" u="none" strike="noStrike" kern="1200" cap="none" spc="0" normalizeH="0" baseline="0" noProof="0" dirty="0">
              <a:ln>
                <a:noFill/>
              </a:ln>
              <a:solidFill>
                <a:srgbClr val="F7C86D"/>
              </a:solidFill>
              <a:effectLst/>
              <a:uLnTx/>
              <a:uFillTx/>
              <a:latin typeface="Calibri" panose="020F0502020204030204"/>
              <a:ea typeface="맑은 고딕" panose="020B0503020000020004" pitchFamily="34" charset="-127"/>
              <a:cs typeface="+mn-cs"/>
            </a:endParaRPr>
          </a:p>
        </p:txBody>
      </p:sp>
      <p:sp>
        <p:nvSpPr>
          <p:cNvPr id="4" name="Oval 3"/>
          <p:cNvSpPr/>
          <p:nvPr/>
        </p:nvSpPr>
        <p:spPr>
          <a:xfrm>
            <a:off x="5160306" y="4824668"/>
            <a:ext cx="1868214" cy="1868701"/>
          </a:xfrm>
          <a:prstGeom prst="ellipse">
            <a:avLst/>
          </a:prstGeom>
          <a:solidFill>
            <a:schemeClr val="tx2"/>
          </a:solidFill>
          <a:ln w="635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1" hangingPunct="1">
              <a:lnSpc>
                <a:spcPct val="100000"/>
              </a:lnSpc>
              <a:spcBef>
                <a:spcPts val="0"/>
              </a:spcBef>
              <a:spcAft>
                <a:spcPts val="0"/>
              </a:spcAft>
              <a:buClrTx/>
              <a:buSzTx/>
              <a:buFontTx/>
              <a:buNone/>
              <a:tabLst/>
              <a:defRPr/>
            </a:pPr>
            <a:endParaRPr kumimoji="0" lang="ko-KR" altLang="en-US"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
        <p:nvSpPr>
          <p:cNvPr id="6" name="Title 5">
            <a:extLst>
              <a:ext uri="{FF2B5EF4-FFF2-40B4-BE49-F238E27FC236}">
                <a16:creationId xmlns:a16="http://schemas.microsoft.com/office/drawing/2014/main" id="{38A09987-8827-47B7-85D3-6D69487FC731}"/>
              </a:ext>
            </a:extLst>
          </p:cNvPr>
          <p:cNvSpPr>
            <a:spLocks noGrp="1"/>
          </p:cNvSpPr>
          <p:nvPr>
            <p:ph type="title" hasCustomPrompt="1"/>
          </p:nvPr>
        </p:nvSpPr>
        <p:spPr/>
        <p:txBody>
          <a:bodyPr/>
          <a:lstStyle>
            <a:lvl1pPr>
              <a:defRPr>
                <a:solidFill>
                  <a:schemeClr val="bg2"/>
                </a:solidFill>
              </a:defRPr>
            </a:lvl1pPr>
          </a:lstStyle>
          <a:p>
            <a:r>
              <a:rPr lang="en-US" dirty="0"/>
              <a:t>Slide Title</a:t>
            </a:r>
          </a:p>
        </p:txBody>
      </p:sp>
      <p:pic>
        <p:nvPicPr>
          <p:cNvPr id="12" name="Picture 11">
            <a:extLst>
              <a:ext uri="{FF2B5EF4-FFF2-40B4-BE49-F238E27FC236}">
                <a16:creationId xmlns:a16="http://schemas.microsoft.com/office/drawing/2014/main" id="{7028D2F0-1E67-414B-A93D-D3F8F131A13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15088" y="5206776"/>
            <a:ext cx="958650" cy="1184869"/>
          </a:xfrm>
          <a:prstGeom prst="rect">
            <a:avLst/>
          </a:prstGeom>
        </p:spPr>
      </p:pic>
      <p:sp>
        <p:nvSpPr>
          <p:cNvPr id="9" name="Text Placeholder 2">
            <a:extLst>
              <a:ext uri="{FF2B5EF4-FFF2-40B4-BE49-F238E27FC236}">
                <a16:creationId xmlns:a16="http://schemas.microsoft.com/office/drawing/2014/main" id="{C8A626D2-456B-41EF-9818-EA8DD7E314DA}"/>
              </a:ext>
            </a:extLst>
          </p:cNvPr>
          <p:cNvSpPr>
            <a:spLocks noGrp="1"/>
          </p:cNvSpPr>
          <p:nvPr>
            <p:ph type="body" sz="quarter" idx="10"/>
          </p:nvPr>
        </p:nvSpPr>
        <p:spPr>
          <a:xfrm>
            <a:off x="190352" y="1195931"/>
            <a:ext cx="5424735" cy="482410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2">
            <a:extLst>
              <a:ext uri="{FF2B5EF4-FFF2-40B4-BE49-F238E27FC236}">
                <a16:creationId xmlns:a16="http://schemas.microsoft.com/office/drawing/2014/main" id="{AF69A59F-C564-4A04-B1CC-31C261499991}"/>
              </a:ext>
            </a:extLst>
          </p:cNvPr>
          <p:cNvSpPr>
            <a:spLocks noGrp="1"/>
          </p:cNvSpPr>
          <p:nvPr>
            <p:ph type="body" sz="quarter" idx="11"/>
          </p:nvPr>
        </p:nvSpPr>
        <p:spPr>
          <a:xfrm>
            <a:off x="6573738" y="1195931"/>
            <a:ext cx="5424734" cy="482410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F858E34E-73A2-41B4-8C58-4DDB1D4D97D8}"/>
              </a:ext>
            </a:extLst>
          </p:cNvPr>
          <p:cNvSpPr>
            <a:spLocks noGrp="1"/>
          </p:cNvSpPr>
          <p:nvPr>
            <p:ph type="dt" sz="half" idx="12"/>
          </p:nvPr>
        </p:nvSpPr>
        <p:spPr>
          <a:xfrm>
            <a:off x="188769" y="6390563"/>
            <a:ext cx="808502" cy="308845"/>
          </a:xfrm>
        </p:spPr>
        <p:txBody>
          <a:bodyPr/>
          <a:lstStyle/>
          <a:p>
            <a:fld id="{055373AC-9AA7-423B-BA00-BA1C74164DBD}" type="datetime1">
              <a:rPr lang="en-US" smtClean="0"/>
              <a:pPr/>
              <a:t>25/11/2018</a:t>
            </a:fld>
            <a:endParaRPr lang="en-US" dirty="0"/>
          </a:p>
        </p:txBody>
      </p:sp>
      <p:sp>
        <p:nvSpPr>
          <p:cNvPr id="7" name="Footer Placeholder 6">
            <a:extLst>
              <a:ext uri="{FF2B5EF4-FFF2-40B4-BE49-F238E27FC236}">
                <a16:creationId xmlns:a16="http://schemas.microsoft.com/office/drawing/2014/main" id="{47141AFF-42FF-4AAA-A3FA-149DDA66FCC2}"/>
              </a:ext>
            </a:extLst>
          </p:cNvPr>
          <p:cNvSpPr>
            <a:spLocks noGrp="1"/>
          </p:cNvSpPr>
          <p:nvPr>
            <p:ph type="ftr" sz="quarter" idx="13"/>
          </p:nvPr>
        </p:nvSpPr>
        <p:spPr/>
        <p:txBody>
          <a:bodyPr/>
          <a:lstStyle/>
          <a:p>
            <a:endParaRPr lang="en-US" dirty="0"/>
          </a:p>
        </p:txBody>
      </p:sp>
      <p:sp>
        <p:nvSpPr>
          <p:cNvPr id="8" name="Slide Number Placeholder 7">
            <a:extLst>
              <a:ext uri="{FF2B5EF4-FFF2-40B4-BE49-F238E27FC236}">
                <a16:creationId xmlns:a16="http://schemas.microsoft.com/office/drawing/2014/main" id="{92B2616D-7BC8-4F96-B3A7-B299A353B427}"/>
              </a:ext>
            </a:extLst>
          </p:cNvPr>
          <p:cNvSpPr>
            <a:spLocks noGrp="1"/>
          </p:cNvSpPr>
          <p:nvPr>
            <p:ph type="sldNum" sz="quarter" idx="14"/>
          </p:nvPr>
        </p:nvSpPr>
        <p:spPr/>
        <p:txBody>
          <a:bodyPr/>
          <a:lstStyle>
            <a:lvl1pPr>
              <a:defRPr>
                <a:solidFill>
                  <a:schemeClr val="bg1"/>
                </a:solidFill>
              </a:defRPr>
            </a:lvl1pPr>
          </a:lstStyle>
          <a:p>
            <a:fld id="{C014DD1E-5D91-48A3-AD6D-45FBA980D106}" type="slidenum">
              <a:rPr lang="en-US" smtClean="0"/>
              <a:pPr/>
              <a:t>‹#›</a:t>
            </a:fld>
            <a:endParaRPr lang="en-US" dirty="0"/>
          </a:p>
        </p:txBody>
      </p:sp>
      <p:pic>
        <p:nvPicPr>
          <p:cNvPr id="16" name="Picture 15">
            <a:extLst>
              <a:ext uri="{FF2B5EF4-FFF2-40B4-BE49-F238E27FC236}">
                <a16:creationId xmlns:a16="http://schemas.microsoft.com/office/drawing/2014/main" id="{FA7A0E76-569B-463F-8EA8-C658C471A28A}"/>
              </a:ext>
            </a:extLst>
          </p:cNvPr>
          <p:cNvPicPr>
            <a:picLocks noChangeAspect="1"/>
          </p:cNvPicPr>
          <p:nvPr userDrawn="1"/>
        </p:nvPicPr>
        <p:blipFill>
          <a:blip r:embed="rId4" cstate="print">
            <a:extLst>
              <a:ext uri="{BEBA8EAE-BF5A-486C-A8C5-ECC9F3942E4B}">
                <a14:imgProps xmlns:a14="http://schemas.microsoft.com/office/drawing/2010/main">
                  <a14:imgLayer r:embed="rId5">
                    <a14:imgEffect>
                      <a14:colorTemperature colorTemp="5698"/>
                    </a14:imgEffect>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887457" y="264476"/>
            <a:ext cx="1928514" cy="563121"/>
          </a:xfrm>
          <a:prstGeom prst="rect">
            <a:avLst/>
          </a:prstGeom>
          <a:solidFill>
            <a:schemeClr val="accent1">
              <a:alpha val="1000"/>
            </a:schemeClr>
          </a:solidFill>
        </p:spPr>
      </p:pic>
    </p:spTree>
    <p:extLst>
      <p:ext uri="{BB962C8B-B14F-4D97-AF65-F5344CB8AC3E}">
        <p14:creationId xmlns:p14="http://schemas.microsoft.com/office/powerpoint/2010/main" val="2809643905"/>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hf hdr="0" ftr="0" dt="0"/>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ource Code Example">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C19C6415-13AB-4677-935E-D11508C4AD27}"/>
              </a:ext>
            </a:extLst>
          </p:cNvPr>
          <p:cNvPicPr>
            <a:picLocks noChangeAspect="1"/>
          </p:cNvPicPr>
          <p:nvPr/>
        </p:nvPicPr>
        <p:blipFill rotWithShape="1">
          <a:blip r:embed="rId2"/>
          <a:srcRect b="1672"/>
          <a:stretch/>
        </p:blipFill>
        <p:spPr>
          <a:xfrm>
            <a:off x="-3175" y="1"/>
            <a:ext cx="12192000" cy="6852212"/>
          </a:xfrm>
          <a:prstGeom prst="rect">
            <a:avLst/>
          </a:prstGeom>
        </p:spPr>
      </p:pic>
      <p:sp>
        <p:nvSpPr>
          <p:cNvPr id="13" name="Rectangle 12">
            <a:extLst>
              <a:ext uri="{FF2B5EF4-FFF2-40B4-BE49-F238E27FC236}">
                <a16:creationId xmlns:a16="http://schemas.microsoft.com/office/drawing/2014/main" id="{4B4EBD86-A13A-41DF-A04E-EA4A858E8860}"/>
              </a:ext>
            </a:extLst>
          </p:cNvPr>
          <p:cNvSpPr/>
          <p:nvPr/>
        </p:nvSpPr>
        <p:spPr>
          <a:xfrm>
            <a:off x="-3175" y="-17929"/>
            <a:ext cx="12192000" cy="10953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1" hangingPunct="1">
              <a:lnSpc>
                <a:spcPct val="100000"/>
              </a:lnSpc>
              <a:spcBef>
                <a:spcPts val="0"/>
              </a:spcBef>
              <a:spcAft>
                <a:spcPts val="0"/>
              </a:spcAft>
              <a:buClrTx/>
              <a:buSzTx/>
              <a:buFontTx/>
              <a:buNone/>
              <a:tabLst/>
              <a:defRPr/>
            </a:pPr>
            <a:endParaRPr kumimoji="0" lang="ko-KR" altLang="en-US"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
        <p:nvSpPr>
          <p:cNvPr id="21" name="Text Placeholder 20">
            <a:extLst>
              <a:ext uri="{FF2B5EF4-FFF2-40B4-BE49-F238E27FC236}">
                <a16:creationId xmlns:a16="http://schemas.microsoft.com/office/drawing/2014/main" id="{04F318BE-2BAD-4677-871C-D78A4BF0CBA6}"/>
              </a:ext>
            </a:extLst>
          </p:cNvPr>
          <p:cNvSpPr>
            <a:spLocks noGrp="1"/>
          </p:cNvSpPr>
          <p:nvPr>
            <p:ph type="body" sz="quarter" idx="10" hasCustomPrompt="1"/>
          </p:nvPr>
        </p:nvSpPr>
        <p:spPr>
          <a:xfrm>
            <a:off x="190453" y="1196126"/>
            <a:ext cx="11808021" cy="5185625"/>
          </a:xfrm>
        </p:spPr>
        <p:txBody>
          <a:bodyPr/>
          <a:lstStyle>
            <a:lvl1pPr marL="0" indent="0">
              <a:buNone/>
              <a:defRPr>
                <a:solidFill>
                  <a:schemeClr val="tx1"/>
                </a:solidFill>
              </a:defRPr>
            </a:lvl1pPr>
            <a:lvl2pPr marL="609219" indent="0">
              <a:buNone/>
              <a:defRPr/>
            </a:lvl2pPr>
          </a:lstStyle>
          <a:p>
            <a:pPr lvl="0"/>
            <a:r>
              <a:rPr lang="en-GB" dirty="0"/>
              <a:t>Sample source code:</a:t>
            </a:r>
            <a:endParaRPr lang="en-US" dirty="0"/>
          </a:p>
        </p:txBody>
      </p:sp>
      <p:sp>
        <p:nvSpPr>
          <p:cNvPr id="6" name="Text Placeholder 5">
            <a:extLst>
              <a:ext uri="{FF2B5EF4-FFF2-40B4-BE49-F238E27FC236}">
                <a16:creationId xmlns:a16="http://schemas.microsoft.com/office/drawing/2014/main" id="{3278A82F-5546-4977-9F75-2A933B415945}"/>
              </a:ext>
            </a:extLst>
          </p:cNvPr>
          <p:cNvSpPr>
            <a:spLocks noGrp="1"/>
          </p:cNvSpPr>
          <p:nvPr>
            <p:ph type="body" sz="quarter" idx="11" hasCustomPrompt="1"/>
          </p:nvPr>
        </p:nvSpPr>
        <p:spPr>
          <a:xfrm>
            <a:off x="615123" y="1830478"/>
            <a:ext cx="10958580" cy="1633497"/>
          </a:xfrm>
          <a:prstGeom prst="rect">
            <a:avLst/>
          </a:prstGeom>
          <a:solidFill>
            <a:schemeClr val="accent6">
              <a:lumMod val="75000"/>
              <a:alpha val="15000"/>
            </a:schemeClr>
          </a:solidFill>
          <a:ln w="12700">
            <a:solidFill>
              <a:schemeClr val="tx1">
                <a:lumMod val="50000"/>
              </a:schemeClr>
            </a:solidFill>
          </a:ln>
        </p:spPr>
        <p:txBody>
          <a:bodyPr wrap="square" lIns="144000" tIns="108000" rIns="144000" bIns="108000">
            <a:spAutoFit/>
          </a:bodyPr>
          <a:lstStyle>
            <a:lvl1pPr marL="0" indent="0">
              <a:lnSpc>
                <a:spcPct val="100000"/>
              </a:lnSpc>
              <a:buNone/>
              <a:defRPr lang="en-US" sz="2398" b="1" noProof="1" smtClean="0">
                <a:solidFill>
                  <a:schemeClr val="tx1">
                    <a:lumMod val="75000"/>
                  </a:schemeClr>
                </a:solidFill>
                <a:effectLst/>
                <a:latin typeface="Consolas" pitchFamily="49" charset="0"/>
                <a:cs typeface="Consolas" pitchFamily="49" charset="0"/>
              </a:defRPr>
            </a:lvl1pPr>
          </a:lstStyle>
          <a:p>
            <a:pPr marL="0" lvl="0"/>
            <a:r>
              <a:rPr lang="en-US" noProof="1"/>
              <a:t>Source code box</a:t>
            </a:r>
          </a:p>
          <a:p>
            <a:pPr marL="0" lvl="0"/>
            <a:r>
              <a:rPr lang="en-US" noProof="1"/>
              <a:t>…</a:t>
            </a:r>
          </a:p>
          <a:p>
            <a:pPr marL="0" lvl="0"/>
            <a:r>
              <a:rPr lang="en-US" noProof="1"/>
              <a:t>…</a:t>
            </a:r>
          </a:p>
        </p:txBody>
      </p:sp>
      <p:sp>
        <p:nvSpPr>
          <p:cNvPr id="2" name="Title 1">
            <a:extLst>
              <a:ext uri="{FF2B5EF4-FFF2-40B4-BE49-F238E27FC236}">
                <a16:creationId xmlns:a16="http://schemas.microsoft.com/office/drawing/2014/main" id="{03BA3E62-7E9B-447C-9045-B989874D05D3}"/>
              </a:ext>
            </a:extLst>
          </p:cNvPr>
          <p:cNvSpPr>
            <a:spLocks noGrp="1"/>
          </p:cNvSpPr>
          <p:nvPr>
            <p:ph type="title" hasCustomPrompt="1"/>
          </p:nvPr>
        </p:nvSpPr>
        <p:spPr/>
        <p:txBody>
          <a:bodyPr/>
          <a:lstStyle>
            <a:lvl1pPr>
              <a:defRPr>
                <a:solidFill>
                  <a:schemeClr val="bg2"/>
                </a:solidFill>
              </a:defRPr>
            </a:lvl1pPr>
          </a:lstStyle>
          <a:p>
            <a:r>
              <a:rPr lang="en-US" dirty="0"/>
              <a:t>Slide Title</a:t>
            </a:r>
          </a:p>
        </p:txBody>
      </p:sp>
      <p:sp>
        <p:nvSpPr>
          <p:cNvPr id="3" name="Date Placeholder 2">
            <a:extLst>
              <a:ext uri="{FF2B5EF4-FFF2-40B4-BE49-F238E27FC236}">
                <a16:creationId xmlns:a16="http://schemas.microsoft.com/office/drawing/2014/main" id="{1557BD22-7B02-4D39-928A-4BAD0D84EC13}"/>
              </a:ext>
            </a:extLst>
          </p:cNvPr>
          <p:cNvSpPr>
            <a:spLocks noGrp="1"/>
          </p:cNvSpPr>
          <p:nvPr>
            <p:ph type="dt" sz="half" idx="12"/>
          </p:nvPr>
        </p:nvSpPr>
        <p:spPr/>
        <p:txBody>
          <a:bodyPr/>
          <a:lstStyle/>
          <a:p>
            <a:fld id="{055373AC-9AA7-423B-BA00-BA1C74164DBD}" type="datetime1">
              <a:rPr lang="en-US" smtClean="0"/>
              <a:pPr/>
              <a:t>25/11/2018</a:t>
            </a:fld>
            <a:endParaRPr lang="en-US" dirty="0"/>
          </a:p>
        </p:txBody>
      </p:sp>
      <p:sp>
        <p:nvSpPr>
          <p:cNvPr id="4" name="Footer Placeholder 3">
            <a:extLst>
              <a:ext uri="{FF2B5EF4-FFF2-40B4-BE49-F238E27FC236}">
                <a16:creationId xmlns:a16="http://schemas.microsoft.com/office/drawing/2014/main" id="{12DED1B3-84A5-43D8-8770-B2C1E963B681}"/>
              </a:ext>
            </a:extLst>
          </p:cNvPr>
          <p:cNvSpPr>
            <a:spLocks noGrp="1"/>
          </p:cNvSpPr>
          <p:nvPr>
            <p:ph type="ftr" sz="quarter" idx="13"/>
          </p:nvPr>
        </p:nvSpPr>
        <p:spPr/>
        <p:txBody>
          <a:bodyPr/>
          <a:lstStyle/>
          <a:p>
            <a:endParaRPr lang="en-US" dirty="0"/>
          </a:p>
        </p:txBody>
      </p:sp>
      <p:sp>
        <p:nvSpPr>
          <p:cNvPr id="5" name="Slide Number Placeholder 4">
            <a:extLst>
              <a:ext uri="{FF2B5EF4-FFF2-40B4-BE49-F238E27FC236}">
                <a16:creationId xmlns:a16="http://schemas.microsoft.com/office/drawing/2014/main" id="{6213FF9B-335F-4699-94F7-E43CA829037E}"/>
              </a:ext>
            </a:extLst>
          </p:cNvPr>
          <p:cNvSpPr>
            <a:spLocks noGrp="1"/>
          </p:cNvSpPr>
          <p:nvPr>
            <p:ph type="sldNum" sz="quarter" idx="14"/>
          </p:nvPr>
        </p:nvSpPr>
        <p:spPr/>
        <p:txBody>
          <a:bodyPr/>
          <a:lstStyle/>
          <a:p>
            <a:fld id="{C014DD1E-5D91-48A3-AD6D-45FBA980D106}" type="slidenum">
              <a:rPr lang="en-US" smtClean="0"/>
              <a:pPr/>
              <a:t>‹#›</a:t>
            </a:fld>
            <a:endParaRPr lang="en-US" dirty="0"/>
          </a:p>
        </p:txBody>
      </p:sp>
      <p:pic>
        <p:nvPicPr>
          <p:cNvPr id="12" name="Picture 11">
            <a:extLst>
              <a:ext uri="{FF2B5EF4-FFF2-40B4-BE49-F238E27FC236}">
                <a16:creationId xmlns:a16="http://schemas.microsoft.com/office/drawing/2014/main" id="{F0AB4568-56A6-4C85-AAC8-1AE32E2F3E7C}"/>
              </a:ext>
            </a:extLst>
          </p:cNvPr>
          <p:cNvPicPr>
            <a:picLocks noChangeAspect="1"/>
          </p:cNvPicPr>
          <p:nvPr userDrawn="1"/>
        </p:nvPicPr>
        <p:blipFill>
          <a:blip r:embed="rId3" cstate="print">
            <a:extLst>
              <a:ext uri="{BEBA8EAE-BF5A-486C-A8C5-ECC9F3942E4B}">
                <a14:imgProps xmlns:a14="http://schemas.microsoft.com/office/drawing/2010/main">
                  <a14:imgLayer r:embed="rId4">
                    <a14:imgEffect>
                      <a14:colorTemperature colorTemp="5698"/>
                    </a14:imgEffect>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887457" y="264476"/>
            <a:ext cx="1928514" cy="563121"/>
          </a:xfrm>
          <a:prstGeom prst="rect">
            <a:avLst/>
          </a:prstGeom>
          <a:solidFill>
            <a:schemeClr val="accent1">
              <a:alpha val="1000"/>
            </a:schemeClr>
          </a:solidFill>
        </p:spPr>
      </p:pic>
    </p:spTree>
    <p:extLst>
      <p:ext uri="{BB962C8B-B14F-4D97-AF65-F5344CB8AC3E}">
        <p14:creationId xmlns:p14="http://schemas.microsoft.com/office/powerpoint/2010/main" val="28547690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2"/>
        </a:solidFill>
        <a:effectLst/>
      </p:bgPr>
    </p:bg>
    <p:spTree>
      <p:nvGrpSpPr>
        <p:cNvPr id="1" name=""/>
        <p:cNvGrpSpPr/>
        <p:nvPr/>
      </p:nvGrpSpPr>
      <p:grpSpPr>
        <a:xfrm>
          <a:off x="0" y="0"/>
          <a:ext cx="0" cy="0"/>
          <a:chOff x="0" y="0"/>
          <a:chExt cx="0" cy="0"/>
        </a:xfrm>
      </p:grpSpPr>
      <p:sp>
        <p:nvSpPr>
          <p:cNvPr id="7" name="Date Placeholder 3">
            <a:extLst>
              <a:ext uri="{FF2B5EF4-FFF2-40B4-BE49-F238E27FC236}">
                <a16:creationId xmlns:a16="http://schemas.microsoft.com/office/drawing/2014/main" id="{0403F5F2-BA1B-4A39-A03D-AD9E0469441C}"/>
              </a:ext>
            </a:extLst>
          </p:cNvPr>
          <p:cNvSpPr>
            <a:spLocks noGrp="1"/>
          </p:cNvSpPr>
          <p:nvPr>
            <p:ph type="dt" sz="half" idx="2"/>
          </p:nvPr>
        </p:nvSpPr>
        <p:spPr>
          <a:xfrm>
            <a:off x="188768" y="6397197"/>
            <a:ext cx="808502" cy="308845"/>
          </a:xfrm>
          <a:prstGeom prst="rect">
            <a:avLst/>
          </a:prstGeom>
        </p:spPr>
        <p:txBody>
          <a:bodyPr vert="horz" lIns="36000" tIns="36000" rIns="36000" bIns="36000" rtlCol="0" anchor="ctr"/>
          <a:lstStyle>
            <a:lvl1pPr algn="ctr">
              <a:defRPr sz="1000">
                <a:solidFill>
                  <a:schemeClr val="tx1"/>
                </a:solidFill>
              </a:defRPr>
            </a:lvl1pPr>
          </a:lstStyle>
          <a:p>
            <a:fld id="{055373AC-9AA7-423B-BA00-BA1C74164DBD}" type="datetime1">
              <a:rPr lang="en-US" smtClean="0"/>
              <a:pPr/>
              <a:t>25/11/2018</a:t>
            </a:fld>
            <a:endParaRPr lang="en-US" dirty="0"/>
          </a:p>
        </p:txBody>
      </p:sp>
      <p:sp>
        <p:nvSpPr>
          <p:cNvPr id="8" name="Footer Placeholder 4">
            <a:extLst>
              <a:ext uri="{FF2B5EF4-FFF2-40B4-BE49-F238E27FC236}">
                <a16:creationId xmlns:a16="http://schemas.microsoft.com/office/drawing/2014/main" id="{32BCD1B1-3A00-45B1-B516-6B8E7FBC47C4}"/>
              </a:ext>
            </a:extLst>
          </p:cNvPr>
          <p:cNvSpPr>
            <a:spLocks noGrp="1"/>
          </p:cNvSpPr>
          <p:nvPr>
            <p:ph type="ftr" sz="quarter" idx="3"/>
          </p:nvPr>
        </p:nvSpPr>
        <p:spPr>
          <a:xfrm>
            <a:off x="997270" y="6397197"/>
            <a:ext cx="10564533" cy="308845"/>
          </a:xfrm>
          <a:prstGeom prst="rect">
            <a:avLst/>
          </a:prstGeom>
        </p:spPr>
        <p:txBody>
          <a:bodyPr vert="horz" lIns="36000" tIns="36000" rIns="36000" bIns="36000" rtlCol="0" anchor="ctr"/>
          <a:lstStyle>
            <a:lvl1pPr algn="ctr">
              <a:defRPr sz="1000">
                <a:solidFill>
                  <a:schemeClr val="tx1"/>
                </a:solidFill>
              </a:defRPr>
            </a:lvl1pPr>
          </a:lstStyle>
          <a:p>
            <a:endParaRPr lang="en-US" dirty="0"/>
          </a:p>
        </p:txBody>
      </p:sp>
      <p:sp>
        <p:nvSpPr>
          <p:cNvPr id="9" name="Slide Number Placeholder 5">
            <a:extLst>
              <a:ext uri="{FF2B5EF4-FFF2-40B4-BE49-F238E27FC236}">
                <a16:creationId xmlns:a16="http://schemas.microsoft.com/office/drawing/2014/main" id="{0902A4B2-CB08-42CE-A814-FBDF345C2F43}"/>
              </a:ext>
            </a:extLst>
          </p:cNvPr>
          <p:cNvSpPr>
            <a:spLocks noGrp="1"/>
          </p:cNvSpPr>
          <p:nvPr>
            <p:ph type="sldNum" sz="quarter" idx="4"/>
          </p:nvPr>
        </p:nvSpPr>
        <p:spPr>
          <a:xfrm>
            <a:off x="11563400" y="6397197"/>
            <a:ext cx="428710" cy="308845"/>
          </a:xfrm>
          <a:prstGeom prst="rect">
            <a:avLst/>
          </a:prstGeom>
        </p:spPr>
        <p:txBody>
          <a:bodyPr vert="horz" lIns="36000" tIns="36000" rIns="36000" bIns="36000" rtlCol="0" anchor="ctr"/>
          <a:lstStyle>
            <a:lvl1pPr algn="r">
              <a:defRPr sz="1000">
                <a:solidFill>
                  <a:schemeClr val="tx1"/>
                </a:solidFill>
              </a:defRPr>
            </a:lvl1pPr>
          </a:lstStyle>
          <a:p>
            <a:fld id="{C014DD1E-5D91-48A3-AD6D-45FBA980D106}" type="slidenum">
              <a:rPr lang="en-US" smtClean="0"/>
              <a:pPr/>
              <a:t>‹#›</a:t>
            </a:fld>
            <a:endParaRPr lang="en-US" dirty="0"/>
          </a:p>
        </p:txBody>
      </p:sp>
      <p:sp>
        <p:nvSpPr>
          <p:cNvPr id="10" name="Title Placeholder 1">
            <a:extLst>
              <a:ext uri="{FF2B5EF4-FFF2-40B4-BE49-F238E27FC236}">
                <a16:creationId xmlns:a16="http://schemas.microsoft.com/office/drawing/2014/main" id="{B770C392-3003-4C35-9625-BB041F8257BA}"/>
              </a:ext>
            </a:extLst>
          </p:cNvPr>
          <p:cNvSpPr>
            <a:spLocks noGrp="1"/>
          </p:cNvSpPr>
          <p:nvPr>
            <p:ph type="title"/>
          </p:nvPr>
        </p:nvSpPr>
        <p:spPr>
          <a:xfrm>
            <a:off x="190356" y="100750"/>
            <a:ext cx="9503571" cy="882654"/>
          </a:xfrm>
          <a:prstGeom prst="rect">
            <a:avLst/>
          </a:prstGeom>
        </p:spPr>
        <p:txBody>
          <a:bodyPr vert="horz" lIns="108000" tIns="36000" rIns="108000" bIns="36000" rtlCol="0" anchor="ctr" anchorCtr="0">
            <a:normAutofit/>
          </a:bodyPr>
          <a:lstStyle/>
          <a:p>
            <a:r>
              <a:rPr lang="en-US"/>
              <a:t>Click to edit Master title style</a:t>
            </a:r>
            <a:endParaRPr dirty="0"/>
          </a:p>
        </p:txBody>
      </p:sp>
      <p:sp>
        <p:nvSpPr>
          <p:cNvPr id="11" name="Text Placeholder 2">
            <a:extLst>
              <a:ext uri="{FF2B5EF4-FFF2-40B4-BE49-F238E27FC236}">
                <a16:creationId xmlns:a16="http://schemas.microsoft.com/office/drawing/2014/main" id="{90CBFB32-9F46-4F2F-8A54-9EE8BED27855}"/>
              </a:ext>
            </a:extLst>
          </p:cNvPr>
          <p:cNvSpPr>
            <a:spLocks noGrp="1"/>
          </p:cNvSpPr>
          <p:nvPr>
            <p:ph type="body" idx="1"/>
          </p:nvPr>
        </p:nvSpPr>
        <p:spPr>
          <a:xfrm>
            <a:off x="190363" y="1138844"/>
            <a:ext cx="11801748" cy="5242906"/>
          </a:xfrm>
          <a:prstGeom prst="rect">
            <a:avLst/>
          </a:prstGeom>
        </p:spPr>
        <p:txBody>
          <a:bodyPr vert="horz" lIns="108000" tIns="36000" rIns="108000" bIns="36000" rtlCol="0">
            <a:normAutofit/>
          </a:body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Tree>
    <p:extLst>
      <p:ext uri="{BB962C8B-B14F-4D97-AF65-F5344CB8AC3E}">
        <p14:creationId xmlns:p14="http://schemas.microsoft.com/office/powerpoint/2010/main" val="139596048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Lst>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hf hdr="0" ftr="0" dt="0"/>
  <p:txStyles>
    <p:titleStyle>
      <a:lvl1pPr algn="l" defTabSz="1218438" rtl="0" eaLnBrk="1" latinLnBrk="1" hangingPunct="1">
        <a:spcBef>
          <a:spcPct val="0"/>
        </a:spcBef>
        <a:buNone/>
        <a:defRPr sz="3998" b="1" kern="1200">
          <a:solidFill>
            <a:schemeClr val="tx1"/>
          </a:solidFill>
          <a:latin typeface="+mj-lt"/>
          <a:ea typeface="+mj-ea"/>
          <a:cs typeface="+mj-cs"/>
        </a:defRPr>
      </a:lvl1pPr>
    </p:titleStyle>
    <p:bodyStyle>
      <a:lvl1pPr marL="456915" indent="-456915" algn="l" defTabSz="1218438" rtl="0" eaLnBrk="1" latinLnBrk="1" hangingPunct="1">
        <a:lnSpc>
          <a:spcPct val="105000"/>
        </a:lnSpc>
        <a:spcBef>
          <a:spcPts val="600"/>
        </a:spcBef>
        <a:spcAft>
          <a:spcPts val="600"/>
        </a:spcAft>
        <a:buFont typeface="Wingdings" panose="05000000000000000000" pitchFamily="2" charset="2"/>
        <a:buChar char="§"/>
        <a:defRPr sz="3398" kern="1200">
          <a:solidFill>
            <a:schemeClr val="tx1"/>
          </a:solidFill>
          <a:latin typeface="+mn-lt"/>
          <a:ea typeface="+mn-ea"/>
          <a:cs typeface="+mn-cs"/>
        </a:defRPr>
      </a:lvl1pPr>
      <a:lvl2pPr marL="989981" indent="-380762" algn="l" defTabSz="1218438" rtl="0" eaLnBrk="1" latinLnBrk="1"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523048" indent="-304610" algn="l" defTabSz="1218438" rtl="0" eaLnBrk="1" latinLnBrk="1"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2132267" indent="-304610" algn="l" defTabSz="1218438" rtl="0" eaLnBrk="1" latinLnBrk="1"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741485" indent="-304610" algn="l" defTabSz="1218438" rtl="0" eaLnBrk="1" latinLnBrk="1"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p:bodyStyle>
    <p:otherStyle>
      <a:defPPr>
        <a:defRPr lang="ko-KR"/>
      </a:defPPr>
      <a:lvl1pPr marL="0" algn="l" defTabSz="1218438" rtl="0" eaLnBrk="1" latinLnBrk="1" hangingPunct="1">
        <a:defRPr sz="2398" kern="1200">
          <a:solidFill>
            <a:schemeClr val="tx1"/>
          </a:solidFill>
          <a:latin typeface="+mn-lt"/>
          <a:ea typeface="+mn-ea"/>
          <a:cs typeface="+mn-cs"/>
        </a:defRPr>
      </a:lvl1pPr>
      <a:lvl2pPr marL="609219" algn="l" defTabSz="1218438" rtl="0" eaLnBrk="1" latinLnBrk="1" hangingPunct="1">
        <a:defRPr sz="2398" kern="1200">
          <a:solidFill>
            <a:schemeClr val="tx1"/>
          </a:solidFill>
          <a:latin typeface="+mn-lt"/>
          <a:ea typeface="+mn-ea"/>
          <a:cs typeface="+mn-cs"/>
        </a:defRPr>
      </a:lvl2pPr>
      <a:lvl3pPr marL="1218438" algn="l" defTabSz="1218438" rtl="0" eaLnBrk="1" latinLnBrk="1" hangingPunct="1">
        <a:defRPr sz="2398" kern="1200">
          <a:solidFill>
            <a:schemeClr val="tx1"/>
          </a:solidFill>
          <a:latin typeface="+mn-lt"/>
          <a:ea typeface="+mn-ea"/>
          <a:cs typeface="+mn-cs"/>
        </a:defRPr>
      </a:lvl3pPr>
      <a:lvl4pPr marL="1827657" algn="l" defTabSz="1218438" rtl="0" eaLnBrk="1" latinLnBrk="1" hangingPunct="1">
        <a:defRPr sz="2398" kern="1200">
          <a:solidFill>
            <a:schemeClr val="tx1"/>
          </a:solidFill>
          <a:latin typeface="+mn-lt"/>
          <a:ea typeface="+mn-ea"/>
          <a:cs typeface="+mn-cs"/>
        </a:defRPr>
      </a:lvl4pPr>
      <a:lvl5pPr marL="2436876" algn="l" defTabSz="1218438" rtl="0" eaLnBrk="1" latinLnBrk="1" hangingPunct="1">
        <a:defRPr sz="2398" kern="1200">
          <a:solidFill>
            <a:schemeClr val="tx1"/>
          </a:solidFill>
          <a:latin typeface="+mn-lt"/>
          <a:ea typeface="+mn-ea"/>
          <a:cs typeface="+mn-cs"/>
        </a:defRPr>
      </a:lvl5pPr>
      <a:lvl6pPr marL="3046096" algn="l" defTabSz="1218438" rtl="0" eaLnBrk="1" latinLnBrk="1" hangingPunct="1">
        <a:defRPr sz="2398" kern="1200">
          <a:solidFill>
            <a:schemeClr val="tx1"/>
          </a:solidFill>
          <a:latin typeface="+mn-lt"/>
          <a:ea typeface="+mn-ea"/>
          <a:cs typeface="+mn-cs"/>
        </a:defRPr>
      </a:lvl6pPr>
      <a:lvl7pPr marL="3655315" algn="l" defTabSz="1218438" rtl="0" eaLnBrk="1" latinLnBrk="1" hangingPunct="1">
        <a:defRPr sz="2398" kern="1200">
          <a:solidFill>
            <a:schemeClr val="tx1"/>
          </a:solidFill>
          <a:latin typeface="+mn-lt"/>
          <a:ea typeface="+mn-ea"/>
          <a:cs typeface="+mn-cs"/>
        </a:defRPr>
      </a:lvl7pPr>
      <a:lvl8pPr marL="4264533" algn="l" defTabSz="1218438" rtl="0" eaLnBrk="1" latinLnBrk="1" hangingPunct="1">
        <a:defRPr sz="2398" kern="1200">
          <a:solidFill>
            <a:schemeClr val="tx1"/>
          </a:solidFill>
          <a:latin typeface="+mn-lt"/>
          <a:ea typeface="+mn-ea"/>
          <a:cs typeface="+mn-cs"/>
        </a:defRPr>
      </a:lvl8pPr>
      <a:lvl9pPr marL="4873752" algn="l" defTabSz="1218438" rtl="0" eaLnBrk="1" latinLnBrk="1" hangingPunct="1">
        <a:defRPr sz="2398"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2" pos="1843">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hyperlink" Target="http://softuni.bg/"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75.jp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image" Target="../media/image75.jp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image" Target="../media/image78.gif"/><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image" Target="../media/image90.jpg"/><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2" Type="http://schemas.openxmlformats.org/officeDocument/2006/relationships/image" Target="../media/image95.jpg"/><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2" Type="http://schemas.openxmlformats.org/officeDocument/2006/relationships/image" Target="../media/image101.jpeg"/><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3" Type="http://schemas.openxmlformats.org/officeDocument/2006/relationships/hyperlink" Target="https://www.atlassian.com/agile/scrum/scrum-master" TargetMode="External"/><Relationship Id="rId2" Type="http://schemas.openxmlformats.org/officeDocument/2006/relationships/hyperlink" Target="https://www.atlassian.com/agile/product-management" TargetMode="External"/><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2" Type="http://schemas.openxmlformats.org/officeDocument/2006/relationships/image" Target="../media/image103.jpg"/><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2" Type="http://schemas.openxmlformats.org/officeDocument/2006/relationships/image" Target="../media/image104.jpg"/><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90.xml.rels><?xml version="1.0" encoding="UTF-8" standalone="yes"?>
<Relationships xmlns="http://schemas.openxmlformats.org/package/2006/relationships"><Relationship Id="rId8" Type="http://schemas.openxmlformats.org/officeDocument/2006/relationships/image" Target="../media/image106.png"/><Relationship Id="rId3" Type="http://schemas.openxmlformats.org/officeDocument/2006/relationships/hyperlink" Target="http://softuni.bg/" TargetMode="External"/><Relationship Id="rId7" Type="http://schemas.openxmlformats.org/officeDocument/2006/relationships/image" Target="../media/image105.png"/><Relationship Id="rId12" Type="http://schemas.openxmlformats.org/officeDocument/2006/relationships/image" Target="../media/image108.pn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hyperlink" Target="http://forum.softuni.bg/" TargetMode="External"/><Relationship Id="rId11" Type="http://schemas.openxmlformats.org/officeDocument/2006/relationships/image" Target="../media/image107.png"/><Relationship Id="rId5" Type="http://schemas.openxmlformats.org/officeDocument/2006/relationships/hyperlink" Target="https://www.facebook.com/SoftwareUniversity" TargetMode="External"/><Relationship Id="rId10" Type="http://schemas.openxmlformats.org/officeDocument/2006/relationships/hyperlink" Target="http://www.facebook.com/SoftwareUniversity" TargetMode="External"/><Relationship Id="rId4" Type="http://schemas.openxmlformats.org/officeDocument/2006/relationships/hyperlink" Target="http://softuni.foundation/" TargetMode="External"/><Relationship Id="rId9" Type="http://schemas.openxmlformats.org/officeDocument/2006/relationships/image" Target="../media/image42.png"/></Relationships>
</file>

<file path=ppt/slides/_rels/slide91.xml.rels><?xml version="1.0" encoding="UTF-8" standalone="yes"?>
<Relationships xmlns="http://schemas.openxmlformats.org/package/2006/relationships"><Relationship Id="rId3" Type="http://schemas.openxmlformats.org/officeDocument/2006/relationships/hyperlink" Target="http://creativecommons.org/licenses/by-nc-sa/4.0/" TargetMode="External"/><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10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p:txBody>
          <a:bodyPr/>
          <a:lstStyle/>
          <a:p>
            <a:pPr lvl="0"/>
            <a:r>
              <a:rPr lang="en-US" sz="3600" dirty="0">
                <a:ea typeface="Calibri"/>
                <a:cs typeface="Calibri"/>
                <a:sym typeface="Calibri"/>
              </a:rPr>
              <a:t>Popular Methodologies</a:t>
            </a:r>
          </a:p>
          <a:p>
            <a:endParaRPr lang="bg-BG" dirty="0"/>
          </a:p>
        </p:txBody>
      </p:sp>
      <p:sp>
        <p:nvSpPr>
          <p:cNvPr id="4" name="Title 3"/>
          <p:cNvSpPr>
            <a:spLocks noGrp="1"/>
          </p:cNvSpPr>
          <p:nvPr>
            <p:ph type="title"/>
          </p:nvPr>
        </p:nvSpPr>
        <p:spPr/>
        <p:txBody>
          <a:bodyPr>
            <a:normAutofit fontScale="90000"/>
          </a:bodyPr>
          <a:lstStyle/>
          <a:p>
            <a:r>
              <a:rPr lang="en-US" sz="4800" dirty="0">
                <a:ea typeface="Calibri"/>
                <a:cs typeface="Calibri"/>
                <a:sym typeface="Calibri"/>
              </a:rPr>
              <a:t>Software Development and Testing Life </a:t>
            </a:r>
            <a:r>
              <a:rPr lang="en-US" sz="4800" dirty="0"/>
              <a:t>C</a:t>
            </a:r>
            <a:r>
              <a:rPr lang="en-US" sz="4800" dirty="0">
                <a:ea typeface="Calibri"/>
                <a:cs typeface="Calibri"/>
                <a:sym typeface="Calibri"/>
              </a:rPr>
              <a:t>ycles</a:t>
            </a:r>
            <a:endParaRPr lang="bg-BG" dirty="0"/>
          </a:p>
        </p:txBody>
      </p:sp>
      <p:sp>
        <p:nvSpPr>
          <p:cNvPr id="5" name="Text Placeholder 4"/>
          <p:cNvSpPr>
            <a:spLocks noGrp="1"/>
          </p:cNvSpPr>
          <p:nvPr>
            <p:ph type="body" sz="quarter" idx="17"/>
          </p:nvPr>
        </p:nvSpPr>
        <p:spPr>
          <a:xfrm>
            <a:off x="8641602" y="5916124"/>
            <a:ext cx="2950749" cy="382788"/>
          </a:xfrm>
        </p:spPr>
        <p:txBody>
          <a:bodyPr/>
          <a:lstStyle/>
          <a:p>
            <a:pPr lvl="0"/>
            <a:r>
              <a:rPr lang="en-US" sz="2000" dirty="0">
                <a:solidFill>
                  <a:schemeClr val="tx1"/>
                </a:solidFill>
                <a:ea typeface="Calibri"/>
                <a:cs typeface="Calibri"/>
                <a:sym typeface="Calibri"/>
              </a:rPr>
              <a:t>Software University</a:t>
            </a:r>
          </a:p>
        </p:txBody>
      </p:sp>
      <p:sp>
        <p:nvSpPr>
          <p:cNvPr id="6" name="Text Placeholder 5"/>
          <p:cNvSpPr>
            <a:spLocks noGrp="1"/>
          </p:cNvSpPr>
          <p:nvPr>
            <p:ph type="body" sz="quarter" idx="18"/>
          </p:nvPr>
        </p:nvSpPr>
        <p:spPr>
          <a:xfrm>
            <a:off x="8641602" y="6340279"/>
            <a:ext cx="2950749" cy="351754"/>
          </a:xfrm>
        </p:spPr>
        <p:txBody>
          <a:bodyPr/>
          <a:lstStyle/>
          <a:p>
            <a:pPr lvl="0"/>
            <a:r>
              <a:rPr lang="en-US" sz="1800" u="sng" dirty="0">
                <a:solidFill>
                  <a:srgbClr val="F6C781"/>
                </a:solidFill>
                <a:ea typeface="Calibri"/>
                <a:cs typeface="Calibri"/>
                <a:sym typeface="Calibri"/>
                <a:hlinkClick r:id="rId2"/>
              </a:rPr>
              <a:t>http://softuni.bg</a:t>
            </a:r>
            <a:endParaRPr lang="en-US" sz="1800" dirty="0">
              <a:solidFill>
                <a:srgbClr val="F27A44"/>
              </a:solidFill>
              <a:ea typeface="Calibri"/>
              <a:cs typeface="Calibri"/>
              <a:sym typeface="Calibri"/>
            </a:endParaRPr>
          </a:p>
        </p:txBody>
      </p:sp>
      <p:sp>
        <p:nvSpPr>
          <p:cNvPr id="7" name="Text Placeholder 6"/>
          <p:cNvSpPr>
            <a:spLocks noGrp="1"/>
          </p:cNvSpPr>
          <p:nvPr>
            <p:ph type="body" sz="quarter" idx="19"/>
          </p:nvPr>
        </p:nvSpPr>
        <p:spPr>
          <a:xfrm>
            <a:off x="670972" y="4876802"/>
            <a:ext cx="2950749" cy="506796"/>
          </a:xfrm>
        </p:spPr>
        <p:txBody>
          <a:bodyPr/>
          <a:lstStyle/>
          <a:p>
            <a:pPr lvl="0"/>
            <a:r>
              <a:rPr lang="en-US" sz="2800" dirty="0" err="1">
                <a:ea typeface="Calibri"/>
                <a:cs typeface="Calibri"/>
                <a:sym typeface="Calibri"/>
              </a:rPr>
              <a:t>SoftUni</a:t>
            </a:r>
            <a:r>
              <a:rPr lang="en-US" sz="2800" dirty="0">
                <a:ea typeface="Calibri"/>
                <a:cs typeface="Calibri"/>
                <a:sym typeface="Calibri"/>
              </a:rPr>
              <a:t> Team </a:t>
            </a:r>
          </a:p>
        </p:txBody>
      </p:sp>
      <p:sp>
        <p:nvSpPr>
          <p:cNvPr id="8" name="Text Placeholder 7"/>
          <p:cNvSpPr>
            <a:spLocks noGrp="1"/>
          </p:cNvSpPr>
          <p:nvPr>
            <p:ph type="body" sz="quarter" idx="20"/>
          </p:nvPr>
        </p:nvSpPr>
        <p:spPr>
          <a:xfrm>
            <a:off x="670972" y="5368744"/>
            <a:ext cx="2950749" cy="444793"/>
          </a:xfrm>
        </p:spPr>
        <p:txBody>
          <a:bodyPr/>
          <a:lstStyle/>
          <a:p>
            <a:pPr lvl="0"/>
            <a:r>
              <a:rPr lang="en-US" sz="2400" dirty="0">
                <a:ea typeface="Calibri"/>
                <a:cs typeface="Calibri"/>
                <a:sym typeface="Calibri"/>
              </a:rPr>
              <a:t>Technical Trainers</a:t>
            </a:r>
          </a:p>
        </p:txBody>
      </p:sp>
      <p:pic>
        <p:nvPicPr>
          <p:cNvPr id="10" name="Shape 103" descr="C:\Users\RoYaL\AppData\Local\Temp\frog-life-cycle-coloring-pages-frog_life_cycle-1.png"/>
          <p:cNvPicPr preferRelativeResize="0"/>
          <p:nvPr/>
        </p:nvPicPr>
        <p:blipFill rotWithShape="1">
          <a:blip r:embed="rId3">
            <a:alphaModFix/>
          </a:blip>
          <a:srcRect/>
          <a:stretch/>
        </p:blipFill>
        <p:spPr>
          <a:xfrm>
            <a:off x="1141412" y="1752600"/>
            <a:ext cx="3962400" cy="3334094"/>
          </a:xfrm>
          <a:prstGeom prst="rect">
            <a:avLst/>
          </a:prstGeom>
          <a:noFill/>
          <a:ln>
            <a:noFill/>
          </a:ln>
        </p:spPr>
      </p:pic>
      <p:sp>
        <p:nvSpPr>
          <p:cNvPr id="9" name="Rectangle 8"/>
          <p:cNvSpPr/>
          <p:nvPr/>
        </p:nvSpPr>
        <p:spPr>
          <a:xfrm rot="20787889">
            <a:off x="7434355" y="2221993"/>
            <a:ext cx="1979611" cy="615553"/>
          </a:xfrm>
          <a:prstGeom prst="rect">
            <a:avLst/>
          </a:prstGeom>
        </p:spPr>
        <p:txBody>
          <a:bodyPr wrap="square">
            <a:spAutoFit/>
          </a:bodyPr>
          <a:lstStyle/>
          <a:p>
            <a:pPr lvl="0" algn="ctr">
              <a:lnSpc>
                <a:spcPct val="85000"/>
              </a:lnSpc>
            </a:pPr>
            <a:r>
              <a:rPr lang="en-US" sz="2000" b="1" dirty="0">
                <a:solidFill>
                  <a:schemeClr val="bg1"/>
                </a:solidFill>
                <a:latin typeface="Calibri"/>
                <a:ea typeface="Calibri"/>
                <a:cs typeface="Calibri"/>
                <a:sym typeface="Calibri"/>
              </a:rPr>
              <a:t>QA</a:t>
            </a:r>
            <a:endParaRPr lang="en-US" sz="2000" dirty="0">
              <a:solidFill>
                <a:schemeClr val="bg1"/>
              </a:solidFill>
            </a:endParaRPr>
          </a:p>
          <a:p>
            <a:pPr lvl="0" algn="ctr">
              <a:lnSpc>
                <a:spcPct val="85000"/>
              </a:lnSpc>
            </a:pPr>
            <a:r>
              <a:rPr lang="en-US" sz="2000" b="1" dirty="0">
                <a:solidFill>
                  <a:schemeClr val="bg1"/>
                </a:solidFill>
                <a:latin typeface="Calibri"/>
                <a:ea typeface="Calibri"/>
                <a:cs typeface="Calibri"/>
                <a:sym typeface="Calibri"/>
              </a:rPr>
              <a:t> Fundamentals</a:t>
            </a:r>
            <a:endParaRPr lang="en-US" sz="2000" dirty="0">
              <a:solidFill>
                <a:schemeClr val="bg1"/>
              </a:solidFill>
            </a:endParaRPr>
          </a:p>
        </p:txBody>
      </p:sp>
    </p:spTree>
    <p:extLst>
      <p:ext uri="{BB962C8B-B14F-4D97-AF65-F5344CB8AC3E}">
        <p14:creationId xmlns:p14="http://schemas.microsoft.com/office/powerpoint/2010/main" val="114455048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pPr lvl="0"/>
            <a:r>
              <a:rPr lang="en-US" sz="4800" dirty="0">
                <a:cs typeface="Calibri"/>
                <a:sym typeface="Calibri"/>
              </a:rPr>
              <a:t>Heavyweight Development</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99012" y="1295400"/>
            <a:ext cx="2743200" cy="2599182"/>
          </a:xfrm>
          <a:prstGeom prst="rect">
            <a:avLst/>
          </a:prstGeom>
        </p:spPr>
      </p:pic>
    </p:spTree>
    <p:extLst>
      <p:ext uri="{BB962C8B-B14F-4D97-AF65-F5344CB8AC3E}">
        <p14:creationId xmlns:p14="http://schemas.microsoft.com/office/powerpoint/2010/main" val="408502197"/>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000" dirty="0">
                <a:ea typeface="Calibri"/>
                <a:cs typeface="Calibri"/>
                <a:sym typeface="Calibri"/>
              </a:rPr>
              <a:t>The Waterfall Development Process</a:t>
            </a:r>
            <a:endParaRPr lang="bg-BG" dirty="0"/>
          </a:p>
        </p:txBody>
      </p:sp>
      <p:sp>
        <p:nvSpPr>
          <p:cNvPr id="4" name="Slide Number Placeholder 3"/>
          <p:cNvSpPr>
            <a:spLocks noGrp="1"/>
          </p:cNvSpPr>
          <p:nvPr>
            <p:ph type="sldNum" sz="quarter" idx="13"/>
          </p:nvPr>
        </p:nvSpPr>
        <p:spPr/>
        <p:txBody>
          <a:bodyPr/>
          <a:lstStyle/>
          <a:p>
            <a:fld id="{C014DD1E-5D91-48A3-AD6D-45FBA980D106}" type="slidenum">
              <a:rPr lang="en-US" smtClean="0"/>
              <a:pPr/>
              <a:t>11</a:t>
            </a:fld>
            <a:endParaRPr lang="en-US" dirty="0"/>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t="12711" b="11446"/>
          <a:stretch/>
        </p:blipFill>
        <p:spPr>
          <a:xfrm>
            <a:off x="379412" y="915322"/>
            <a:ext cx="11049000" cy="5942678"/>
          </a:xfrm>
          <a:prstGeom prst="rect">
            <a:avLst/>
          </a:prstGeom>
        </p:spPr>
      </p:pic>
    </p:spTree>
    <p:extLst>
      <p:ext uri="{BB962C8B-B14F-4D97-AF65-F5344CB8AC3E}">
        <p14:creationId xmlns:p14="http://schemas.microsoft.com/office/powerpoint/2010/main" val="334064684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a:bodyPr>
          <a:lstStyle/>
          <a:p>
            <a:pPr>
              <a:lnSpc>
                <a:spcPct val="100000"/>
              </a:lnSpc>
            </a:pPr>
            <a:r>
              <a:rPr lang="en-US" sz="2900" dirty="0"/>
              <a:t>The first fundamental model was the </a:t>
            </a:r>
            <a:r>
              <a:rPr lang="en-US" sz="2900" dirty="0">
                <a:solidFill>
                  <a:schemeClr val="bg1"/>
                </a:solidFill>
              </a:rPr>
              <a:t>Waterfall</a:t>
            </a:r>
            <a:r>
              <a:rPr lang="en-US" sz="2900" dirty="0">
                <a:solidFill>
                  <a:schemeClr val="accent5">
                    <a:lumMod val="20000"/>
                    <a:lumOff val="80000"/>
                  </a:schemeClr>
                </a:solidFill>
              </a:rPr>
              <a:t> </a:t>
            </a:r>
            <a:r>
              <a:rPr lang="en-US" sz="2900" dirty="0">
                <a:solidFill>
                  <a:schemeClr val="bg1"/>
                </a:solidFill>
              </a:rPr>
              <a:t>model</a:t>
            </a:r>
          </a:p>
          <a:p>
            <a:pPr lvl="1">
              <a:lnSpc>
                <a:spcPct val="100000"/>
              </a:lnSpc>
            </a:pPr>
            <a:r>
              <a:rPr lang="en-US" sz="2900" dirty="0"/>
              <a:t>Impressively </a:t>
            </a:r>
            <a:r>
              <a:rPr lang="en-US" sz="2900" dirty="0">
                <a:solidFill>
                  <a:schemeClr val="bg1"/>
                </a:solidFill>
              </a:rPr>
              <a:t>simple</a:t>
            </a:r>
            <a:r>
              <a:rPr lang="en-US" sz="2900" dirty="0">
                <a:solidFill>
                  <a:schemeClr val="accent5">
                    <a:lumMod val="20000"/>
                    <a:lumOff val="80000"/>
                  </a:schemeClr>
                </a:solidFill>
              </a:rPr>
              <a:t> </a:t>
            </a:r>
            <a:r>
              <a:rPr lang="en-US" sz="2900" dirty="0"/>
              <a:t>and very </a:t>
            </a:r>
            <a:r>
              <a:rPr lang="en-US" sz="2900" dirty="0">
                <a:solidFill>
                  <a:schemeClr val="bg1"/>
                </a:solidFill>
              </a:rPr>
              <a:t>well</a:t>
            </a:r>
            <a:r>
              <a:rPr lang="en-US" sz="2900" dirty="0">
                <a:solidFill>
                  <a:schemeClr val="accent5">
                    <a:lumMod val="20000"/>
                    <a:lumOff val="80000"/>
                  </a:schemeClr>
                </a:solidFill>
              </a:rPr>
              <a:t> </a:t>
            </a:r>
            <a:r>
              <a:rPr lang="en-US" sz="2900" dirty="0">
                <a:solidFill>
                  <a:schemeClr val="bg1"/>
                </a:solidFill>
              </a:rPr>
              <a:t>known</a:t>
            </a:r>
          </a:p>
          <a:p>
            <a:pPr lvl="1">
              <a:lnSpc>
                <a:spcPct val="100000"/>
              </a:lnSpc>
            </a:pPr>
            <a:r>
              <a:rPr lang="en-US" sz="2900" dirty="0"/>
              <a:t>Only when one development level is completed will be </a:t>
            </a:r>
            <a:br>
              <a:rPr lang="en-US" sz="2900" dirty="0"/>
            </a:br>
            <a:r>
              <a:rPr lang="en-US" sz="2900" dirty="0"/>
              <a:t>initiated the next one </a:t>
            </a:r>
          </a:p>
          <a:p>
            <a:pPr lvl="1">
              <a:lnSpc>
                <a:spcPct val="100000"/>
              </a:lnSpc>
            </a:pPr>
            <a:r>
              <a:rPr lang="en-US" sz="2900" dirty="0"/>
              <a:t>Only between </a:t>
            </a:r>
            <a:r>
              <a:rPr lang="en-US" sz="2900" dirty="0">
                <a:solidFill>
                  <a:schemeClr val="bg1"/>
                </a:solidFill>
              </a:rPr>
              <a:t>adjacent</a:t>
            </a:r>
            <a:r>
              <a:rPr lang="en-US" sz="2900" dirty="0">
                <a:solidFill>
                  <a:schemeClr val="accent5">
                    <a:lumMod val="20000"/>
                    <a:lumOff val="80000"/>
                  </a:schemeClr>
                </a:solidFill>
              </a:rPr>
              <a:t> </a:t>
            </a:r>
            <a:r>
              <a:rPr lang="en-US" sz="2900" dirty="0">
                <a:solidFill>
                  <a:schemeClr val="bg1"/>
                </a:solidFill>
              </a:rPr>
              <a:t>levels</a:t>
            </a:r>
            <a:r>
              <a:rPr lang="en-US" sz="2900" dirty="0">
                <a:solidFill>
                  <a:schemeClr val="accent5">
                    <a:lumMod val="20000"/>
                    <a:lumOff val="80000"/>
                  </a:schemeClr>
                </a:solidFill>
              </a:rPr>
              <a:t> </a:t>
            </a:r>
            <a:r>
              <a:rPr lang="en-US" sz="2900" dirty="0"/>
              <a:t>are there </a:t>
            </a:r>
            <a:r>
              <a:rPr lang="en-US" sz="2900" dirty="0">
                <a:solidFill>
                  <a:schemeClr val="bg1"/>
                </a:solidFill>
              </a:rPr>
              <a:t>feedback</a:t>
            </a:r>
            <a:r>
              <a:rPr lang="en-US" sz="2900" dirty="0">
                <a:solidFill>
                  <a:schemeClr val="accent5">
                    <a:lumMod val="20000"/>
                    <a:lumOff val="80000"/>
                  </a:schemeClr>
                </a:solidFill>
              </a:rPr>
              <a:t> </a:t>
            </a:r>
            <a:r>
              <a:rPr lang="en-US" sz="2900" dirty="0">
                <a:solidFill>
                  <a:schemeClr val="bg1"/>
                </a:solidFill>
              </a:rPr>
              <a:t>loops</a:t>
            </a:r>
            <a:r>
              <a:rPr lang="en-US" sz="2900" dirty="0"/>
              <a:t> and </a:t>
            </a:r>
            <a:r>
              <a:rPr lang="en-US" sz="2900" dirty="0">
                <a:solidFill>
                  <a:schemeClr val="bg1"/>
                </a:solidFill>
              </a:rPr>
              <a:t>revisions</a:t>
            </a:r>
            <a:r>
              <a:rPr lang="en-US" sz="2900" dirty="0"/>
              <a:t> of the previous level</a:t>
            </a:r>
          </a:p>
          <a:p>
            <a:pPr lvl="1">
              <a:lnSpc>
                <a:spcPct val="100000"/>
              </a:lnSpc>
            </a:pPr>
            <a:r>
              <a:rPr lang="en-US" sz="2900" dirty="0"/>
              <a:t>Emphasis is on </a:t>
            </a:r>
            <a:r>
              <a:rPr lang="en-US" sz="2900" dirty="0">
                <a:solidFill>
                  <a:schemeClr val="bg1"/>
                </a:solidFill>
              </a:rPr>
              <a:t>documentation</a:t>
            </a:r>
          </a:p>
          <a:p>
            <a:pPr lvl="1">
              <a:lnSpc>
                <a:spcPct val="100000"/>
              </a:lnSpc>
            </a:pPr>
            <a:r>
              <a:rPr lang="en-US" sz="2900" dirty="0"/>
              <a:t>Testing is understood as a </a:t>
            </a:r>
            <a:r>
              <a:rPr lang="en-US" sz="2900" dirty="0">
                <a:solidFill>
                  <a:schemeClr val="bg1"/>
                </a:solidFill>
              </a:rPr>
              <a:t>"one time"</a:t>
            </a:r>
            <a:r>
              <a:rPr lang="en-US" sz="2900" dirty="0">
                <a:solidFill>
                  <a:schemeClr val="accent5">
                    <a:lumMod val="20000"/>
                    <a:lumOff val="80000"/>
                  </a:schemeClr>
                </a:solidFill>
              </a:rPr>
              <a:t/>
            </a:r>
            <a:br>
              <a:rPr lang="en-US" sz="2900" dirty="0">
                <a:solidFill>
                  <a:schemeClr val="accent5">
                    <a:lumMod val="20000"/>
                    <a:lumOff val="80000"/>
                  </a:schemeClr>
                </a:solidFill>
              </a:rPr>
            </a:br>
            <a:r>
              <a:rPr lang="en-US" sz="2900" dirty="0">
                <a:solidFill>
                  <a:schemeClr val="bg1"/>
                </a:solidFill>
              </a:rPr>
              <a:t>action</a:t>
            </a:r>
            <a:r>
              <a:rPr lang="en-US" sz="2900" dirty="0">
                <a:solidFill>
                  <a:schemeClr val="accent5">
                    <a:lumMod val="20000"/>
                    <a:lumOff val="80000"/>
                  </a:schemeClr>
                </a:solidFill>
              </a:rPr>
              <a:t> </a:t>
            </a:r>
            <a:r>
              <a:rPr lang="en-US" sz="2900" dirty="0"/>
              <a:t>at the end of the development</a:t>
            </a:r>
          </a:p>
        </p:txBody>
      </p:sp>
      <p:sp>
        <p:nvSpPr>
          <p:cNvPr id="3" name="Title 2"/>
          <p:cNvSpPr>
            <a:spLocks noGrp="1"/>
          </p:cNvSpPr>
          <p:nvPr>
            <p:ph type="title"/>
          </p:nvPr>
        </p:nvSpPr>
        <p:spPr/>
        <p:txBody>
          <a:bodyPr/>
          <a:lstStyle/>
          <a:p>
            <a:r>
              <a:rPr lang="en-US" dirty="0"/>
              <a:t>The Waterfall Model</a:t>
            </a:r>
            <a:endParaRPr lang="bg-BG" dirty="0"/>
          </a:p>
        </p:txBody>
      </p:sp>
      <p:sp>
        <p:nvSpPr>
          <p:cNvPr id="4" name="Slide Number Placeholder 3"/>
          <p:cNvSpPr>
            <a:spLocks noGrp="1"/>
          </p:cNvSpPr>
          <p:nvPr>
            <p:ph type="sldNum" sz="quarter" idx="13"/>
          </p:nvPr>
        </p:nvSpPr>
        <p:spPr/>
        <p:txBody>
          <a:bodyPr/>
          <a:lstStyle/>
          <a:p>
            <a:fld id="{C014DD1E-5D91-48A3-AD6D-45FBA980D106}" type="slidenum">
              <a:rPr lang="en-US" smtClean="0"/>
              <a:pPr/>
              <a:t>12</a:t>
            </a:fld>
            <a:endParaRPr lang="en-US" dirty="0"/>
          </a:p>
        </p:txBody>
      </p:sp>
    </p:spTree>
    <p:extLst>
      <p:ext uri="{BB962C8B-B14F-4D97-AF65-F5344CB8AC3E}">
        <p14:creationId xmlns:p14="http://schemas.microsoft.com/office/powerpoint/2010/main" val="2499377943"/>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000" dirty="0" smtClean="0">
                <a:ea typeface="Calibri"/>
                <a:cs typeface="Calibri"/>
                <a:sym typeface="Calibri"/>
              </a:rPr>
              <a:t>V Model Development </a:t>
            </a:r>
            <a:r>
              <a:rPr lang="en-US" sz="4000" dirty="0">
                <a:ea typeface="Calibri"/>
                <a:cs typeface="Calibri"/>
                <a:sym typeface="Calibri"/>
              </a:rPr>
              <a:t>Process</a:t>
            </a:r>
            <a:endParaRPr lang="bg-BG" dirty="0"/>
          </a:p>
        </p:txBody>
      </p:sp>
      <p:sp>
        <p:nvSpPr>
          <p:cNvPr id="4" name="Slide Number Placeholder 3"/>
          <p:cNvSpPr>
            <a:spLocks noGrp="1"/>
          </p:cNvSpPr>
          <p:nvPr>
            <p:ph type="sldNum" sz="quarter" idx="13"/>
          </p:nvPr>
        </p:nvSpPr>
        <p:spPr/>
        <p:txBody>
          <a:bodyPr/>
          <a:lstStyle/>
          <a:p>
            <a:fld id="{C014DD1E-5D91-48A3-AD6D-45FBA980D106}" type="slidenum">
              <a:rPr lang="en-US" smtClean="0"/>
              <a:pPr/>
              <a:t>13</a:t>
            </a:fld>
            <a:endParaRPr lang="en-US" dirty="0"/>
          </a:p>
        </p:txBody>
      </p:sp>
      <p:pic>
        <p:nvPicPr>
          <p:cNvPr id="6" name="Picture 2" descr="File:V-model.JPG">
            <a:extLst>
              <a:ext uri="{FF2B5EF4-FFF2-40B4-BE49-F238E27FC236}">
                <a16:creationId xmlns:a16="http://schemas.microsoft.com/office/drawing/2014/main" id="{3F9A8243-EF1A-47A3-8FD3-4C54F50E8A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7870" y="1184617"/>
            <a:ext cx="6993084" cy="54888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85363"/>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a:bodyPr>
          <a:lstStyle/>
          <a:p>
            <a:pPr>
              <a:lnSpc>
                <a:spcPct val="100000"/>
              </a:lnSpc>
            </a:pPr>
            <a:r>
              <a:rPr lang="en-US" dirty="0"/>
              <a:t>The model presents </a:t>
            </a:r>
            <a:r>
              <a:rPr lang="en-US" dirty="0">
                <a:solidFill>
                  <a:schemeClr val="bg1"/>
                </a:solidFill>
              </a:rPr>
              <a:t>two branches</a:t>
            </a:r>
          </a:p>
          <a:p>
            <a:pPr marL="577850" lvl="1" indent="-220663">
              <a:lnSpc>
                <a:spcPct val="100000"/>
              </a:lnSpc>
            </a:pPr>
            <a:r>
              <a:rPr lang="en-US" dirty="0">
                <a:solidFill>
                  <a:schemeClr val="bg1"/>
                </a:solidFill>
              </a:rPr>
              <a:t>Development tasks </a:t>
            </a:r>
          </a:p>
          <a:p>
            <a:pPr marL="860425" lvl="2" indent="-211138">
              <a:lnSpc>
                <a:spcPct val="100000"/>
              </a:lnSpc>
            </a:pPr>
            <a:r>
              <a:rPr lang="en-US" dirty="0"/>
              <a:t>The process of design and implementation</a:t>
            </a:r>
          </a:p>
          <a:p>
            <a:pPr marL="577850" lvl="1" indent="-220663">
              <a:lnSpc>
                <a:spcPct val="100000"/>
              </a:lnSpc>
            </a:pPr>
            <a:r>
              <a:rPr lang="en-US" dirty="0">
                <a:solidFill>
                  <a:schemeClr val="bg1"/>
                </a:solidFill>
              </a:rPr>
              <a:t>Testing tasks </a:t>
            </a:r>
          </a:p>
          <a:p>
            <a:pPr marL="860425" lvl="2" indent="-211138">
              <a:lnSpc>
                <a:spcPct val="100000"/>
              </a:lnSpc>
            </a:pPr>
            <a:r>
              <a:rPr lang="en-US" dirty="0"/>
              <a:t>Verification and integration into bigger subsystems</a:t>
            </a:r>
          </a:p>
          <a:p>
            <a:pPr>
              <a:lnSpc>
                <a:spcPct val="100000"/>
              </a:lnSpc>
            </a:pPr>
            <a:r>
              <a:rPr lang="en-US" dirty="0"/>
              <a:t>Both are corresponding activities of </a:t>
            </a:r>
            <a:r>
              <a:rPr lang="en-US" dirty="0">
                <a:solidFill>
                  <a:schemeClr val="bg1"/>
                </a:solidFill>
              </a:rPr>
              <a:t>equal importance</a:t>
            </a:r>
          </a:p>
        </p:txBody>
      </p:sp>
      <p:sp>
        <p:nvSpPr>
          <p:cNvPr id="3" name="Title 2"/>
          <p:cNvSpPr>
            <a:spLocks noGrp="1"/>
          </p:cNvSpPr>
          <p:nvPr>
            <p:ph type="title"/>
          </p:nvPr>
        </p:nvSpPr>
        <p:spPr/>
        <p:txBody>
          <a:bodyPr/>
          <a:lstStyle/>
          <a:p>
            <a:r>
              <a:rPr lang="en-US" sz="4000" dirty="0">
                <a:ea typeface="Calibri"/>
                <a:cs typeface="Calibri"/>
                <a:sym typeface="Calibri"/>
              </a:rPr>
              <a:t>V Model</a:t>
            </a:r>
            <a:endParaRPr lang="bg-BG" dirty="0"/>
          </a:p>
        </p:txBody>
      </p:sp>
      <p:sp>
        <p:nvSpPr>
          <p:cNvPr id="4" name="Slide Number Placeholder 3"/>
          <p:cNvSpPr>
            <a:spLocks noGrp="1"/>
          </p:cNvSpPr>
          <p:nvPr>
            <p:ph type="sldNum" sz="quarter" idx="13"/>
          </p:nvPr>
        </p:nvSpPr>
        <p:spPr/>
        <p:txBody>
          <a:bodyPr/>
          <a:lstStyle/>
          <a:p>
            <a:fld id="{C014DD1E-5D91-48A3-AD6D-45FBA980D106}" type="slidenum">
              <a:rPr lang="en-US" smtClean="0"/>
              <a:pPr/>
              <a:t>14</a:t>
            </a:fld>
            <a:endParaRPr lang="en-US" dirty="0"/>
          </a:p>
        </p:txBody>
      </p:sp>
    </p:spTree>
    <p:extLst>
      <p:ext uri="{BB962C8B-B14F-4D97-AF65-F5344CB8AC3E}">
        <p14:creationId xmlns:p14="http://schemas.microsoft.com/office/powerpoint/2010/main" val="1757261663"/>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a:bodyPr>
          <a:lstStyle/>
          <a:p>
            <a:pPr marL="342900" indent="-342900">
              <a:lnSpc>
                <a:spcPct val="100000"/>
              </a:lnSpc>
              <a:buSzPct val="100000"/>
              <a:buFont typeface="+mj-lt"/>
              <a:buAutoNum type="arabicPeriod"/>
            </a:pPr>
            <a:r>
              <a:rPr lang="en-US" dirty="0"/>
              <a:t>Requirements specification</a:t>
            </a:r>
          </a:p>
          <a:p>
            <a:pPr lvl="1">
              <a:lnSpc>
                <a:spcPct val="100000"/>
              </a:lnSpc>
            </a:pPr>
            <a:r>
              <a:rPr lang="en-US" dirty="0"/>
              <a:t>Specifying customer requirements</a:t>
            </a:r>
          </a:p>
          <a:p>
            <a:pPr lvl="1">
              <a:lnSpc>
                <a:spcPct val="100000"/>
              </a:lnSpc>
            </a:pPr>
            <a:r>
              <a:rPr lang="en-US" dirty="0"/>
              <a:t>Defining the system’s purpose, characteristics and features</a:t>
            </a:r>
          </a:p>
          <a:p>
            <a:pPr marL="342900" indent="-342900">
              <a:lnSpc>
                <a:spcPct val="100000"/>
              </a:lnSpc>
              <a:buSzPct val="100000"/>
              <a:buFont typeface="+mj-lt"/>
              <a:buAutoNum type="arabicPeriod"/>
            </a:pPr>
            <a:r>
              <a:rPr lang="en-US" dirty="0"/>
              <a:t>Functional system design</a:t>
            </a:r>
          </a:p>
          <a:p>
            <a:pPr lvl="1">
              <a:lnSpc>
                <a:spcPct val="100000"/>
              </a:lnSpc>
            </a:pPr>
            <a:r>
              <a:rPr lang="en-US" dirty="0"/>
              <a:t>Mapping functions and </a:t>
            </a:r>
            <a:br>
              <a:rPr lang="en-US" dirty="0"/>
            </a:br>
            <a:r>
              <a:rPr lang="en-US" dirty="0"/>
              <a:t>dialogues of the new system</a:t>
            </a:r>
          </a:p>
          <a:p>
            <a:pPr marL="609219" lvl="1" indent="0">
              <a:lnSpc>
                <a:spcPct val="100000"/>
              </a:lnSpc>
              <a:buNone/>
            </a:pPr>
            <a:endParaRPr lang="en-US" dirty="0"/>
          </a:p>
        </p:txBody>
      </p:sp>
      <p:sp>
        <p:nvSpPr>
          <p:cNvPr id="3" name="Title 2"/>
          <p:cNvSpPr>
            <a:spLocks noGrp="1"/>
          </p:cNvSpPr>
          <p:nvPr>
            <p:ph type="title"/>
          </p:nvPr>
        </p:nvSpPr>
        <p:spPr/>
        <p:txBody>
          <a:bodyPr>
            <a:normAutofit/>
          </a:bodyPr>
          <a:lstStyle/>
          <a:p>
            <a:r>
              <a:rPr lang="en-US" dirty="0"/>
              <a:t>Development Tasks</a:t>
            </a:r>
            <a:endParaRPr lang="bg-BG" dirty="0"/>
          </a:p>
        </p:txBody>
      </p:sp>
      <p:sp>
        <p:nvSpPr>
          <p:cNvPr id="4" name="Slide Number Placeholder 3"/>
          <p:cNvSpPr>
            <a:spLocks noGrp="1"/>
          </p:cNvSpPr>
          <p:nvPr>
            <p:ph type="sldNum" sz="quarter" idx="13"/>
          </p:nvPr>
        </p:nvSpPr>
        <p:spPr/>
        <p:txBody>
          <a:bodyPr/>
          <a:lstStyle/>
          <a:p>
            <a:fld id="{C014DD1E-5D91-48A3-AD6D-45FBA980D106}" type="slidenum">
              <a:rPr lang="en-US" smtClean="0"/>
              <a:pPr/>
              <a:t>15</a:t>
            </a:fld>
            <a:endParaRPr lang="en-US" dirty="0"/>
          </a:p>
        </p:txBody>
      </p:sp>
      <p:pic>
        <p:nvPicPr>
          <p:cNvPr id="5" name="Picture 2">
            <a:extLst>
              <a:ext uri="{FF2B5EF4-FFF2-40B4-BE49-F238E27FC236}">
                <a16:creationId xmlns:a16="http://schemas.microsoft.com/office/drawing/2014/main" id="{65130259-FA18-457F-B716-EEC676107DEB}"/>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7542212" y="3810000"/>
            <a:ext cx="1952435" cy="2114550"/>
          </a:xfrm>
          <a:prstGeom prst="rect">
            <a:avLst/>
          </a:prstGeom>
          <a:noFill/>
          <a:ln>
            <a:noFill/>
          </a:ln>
          <a:effectLst>
            <a:glow rad="101600">
              <a:schemeClr val="tx1">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97271154"/>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a:bodyPr>
          <a:lstStyle/>
          <a:p>
            <a:pPr marL="342900" indent="-342900">
              <a:lnSpc>
                <a:spcPct val="100000"/>
              </a:lnSpc>
              <a:buSzPct val="100000"/>
              <a:buFont typeface="+mj-lt"/>
              <a:buAutoNum type="arabicPeriod" startAt="3"/>
            </a:pPr>
            <a:r>
              <a:rPr lang="en-US" dirty="0"/>
              <a:t>Technical system design</a:t>
            </a:r>
          </a:p>
          <a:p>
            <a:pPr lvl="1">
              <a:lnSpc>
                <a:spcPct val="100000"/>
              </a:lnSpc>
            </a:pPr>
            <a:r>
              <a:rPr lang="en-US" sz="3000" dirty="0"/>
              <a:t>Designing the implementation of the system</a:t>
            </a:r>
          </a:p>
          <a:p>
            <a:pPr lvl="1">
              <a:lnSpc>
                <a:spcPct val="100000"/>
              </a:lnSpc>
            </a:pPr>
            <a:r>
              <a:rPr lang="en-US" sz="3000" dirty="0"/>
              <a:t>Defining interfaces to the system environment</a:t>
            </a:r>
          </a:p>
          <a:p>
            <a:pPr lvl="1">
              <a:lnSpc>
                <a:spcPct val="100000"/>
              </a:lnSpc>
            </a:pPr>
            <a:r>
              <a:rPr lang="en-US" sz="3000" dirty="0"/>
              <a:t>Decomposing the system into smaller understandable subsystems </a:t>
            </a:r>
          </a:p>
          <a:p>
            <a:pPr lvl="2">
              <a:lnSpc>
                <a:spcPct val="100000"/>
              </a:lnSpc>
            </a:pPr>
            <a:r>
              <a:rPr lang="en-US" dirty="0"/>
              <a:t>System architecture</a:t>
            </a:r>
          </a:p>
        </p:txBody>
      </p:sp>
      <p:sp>
        <p:nvSpPr>
          <p:cNvPr id="3" name="Title 2"/>
          <p:cNvSpPr>
            <a:spLocks noGrp="1"/>
          </p:cNvSpPr>
          <p:nvPr>
            <p:ph type="title"/>
          </p:nvPr>
        </p:nvSpPr>
        <p:spPr/>
        <p:txBody>
          <a:bodyPr>
            <a:normAutofit/>
          </a:bodyPr>
          <a:lstStyle/>
          <a:p>
            <a:r>
              <a:rPr lang="en-US" dirty="0"/>
              <a:t>Development Tasks</a:t>
            </a:r>
            <a:endParaRPr lang="bg-BG" dirty="0"/>
          </a:p>
        </p:txBody>
      </p:sp>
      <p:sp>
        <p:nvSpPr>
          <p:cNvPr id="4" name="Slide Number Placeholder 3"/>
          <p:cNvSpPr>
            <a:spLocks noGrp="1"/>
          </p:cNvSpPr>
          <p:nvPr>
            <p:ph type="sldNum" sz="quarter" idx="13"/>
          </p:nvPr>
        </p:nvSpPr>
        <p:spPr/>
        <p:txBody>
          <a:bodyPr/>
          <a:lstStyle/>
          <a:p>
            <a:fld id="{C014DD1E-5D91-48A3-AD6D-45FBA980D106}" type="slidenum">
              <a:rPr lang="en-US" smtClean="0"/>
              <a:pPr/>
              <a:t>16</a:t>
            </a:fld>
            <a:endParaRPr lang="en-US" dirty="0"/>
          </a:p>
        </p:txBody>
      </p:sp>
      <p:pic>
        <p:nvPicPr>
          <p:cNvPr id="5" name="Picture 2">
            <a:extLst>
              <a:ext uri="{FF2B5EF4-FFF2-40B4-BE49-F238E27FC236}">
                <a16:creationId xmlns:a16="http://schemas.microsoft.com/office/drawing/2014/main" id="{EBC11334-33F4-4EDB-A475-6D1FE4CEBF74}"/>
              </a:ext>
            </a:extLst>
          </p:cNvPr>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7237412" y="4038600"/>
            <a:ext cx="3295650" cy="2096033"/>
          </a:xfrm>
          <a:prstGeom prst="rect">
            <a:avLst/>
          </a:prstGeom>
          <a:noFill/>
          <a:ln>
            <a:noFill/>
          </a:ln>
          <a:effectLst>
            <a:glow rad="101600">
              <a:schemeClr val="tx1">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50687422"/>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a:bodyPr>
          <a:lstStyle/>
          <a:p>
            <a:pPr marL="342900" indent="-342900">
              <a:lnSpc>
                <a:spcPct val="100000"/>
              </a:lnSpc>
              <a:buSzPct val="100000"/>
              <a:buFont typeface="+mj-lt"/>
              <a:buAutoNum type="arabicPeriod" startAt="4"/>
            </a:pPr>
            <a:r>
              <a:rPr lang="en-US" dirty="0" smtClean="0"/>
              <a:t> Component </a:t>
            </a:r>
            <a:r>
              <a:rPr lang="en-US" dirty="0"/>
              <a:t>specification</a:t>
            </a:r>
          </a:p>
          <a:p>
            <a:pPr marL="566738" lvl="1" indent="-219075">
              <a:lnSpc>
                <a:spcPct val="100000"/>
              </a:lnSpc>
              <a:buSzPct val="100000"/>
            </a:pPr>
            <a:r>
              <a:rPr lang="en-US" dirty="0" smtClean="0"/>
              <a:t> Defining </a:t>
            </a:r>
            <a:r>
              <a:rPr lang="en-US" dirty="0"/>
              <a:t>each subsystem</a:t>
            </a:r>
          </a:p>
          <a:p>
            <a:pPr marL="855663" lvl="2" indent="-215900">
              <a:lnSpc>
                <a:spcPct val="100000"/>
              </a:lnSpc>
              <a:buSzPct val="100000"/>
            </a:pPr>
            <a:r>
              <a:rPr lang="en-US" dirty="0" smtClean="0"/>
              <a:t> Task</a:t>
            </a:r>
            <a:r>
              <a:rPr lang="en-US" dirty="0"/>
              <a:t>, behavior, inner structure, interfaces</a:t>
            </a:r>
          </a:p>
          <a:p>
            <a:pPr marL="342900" indent="-342900">
              <a:lnSpc>
                <a:spcPct val="100000"/>
              </a:lnSpc>
              <a:buSzPct val="100000"/>
              <a:buFont typeface="+mj-lt"/>
              <a:buAutoNum type="arabicPeriod" startAt="5"/>
            </a:pPr>
            <a:r>
              <a:rPr lang="en-US" dirty="0" smtClean="0"/>
              <a:t> Programming</a:t>
            </a:r>
            <a:endParaRPr lang="en-US" dirty="0"/>
          </a:p>
          <a:p>
            <a:pPr marL="566738" lvl="1" indent="-219075">
              <a:lnSpc>
                <a:spcPct val="100000"/>
              </a:lnSpc>
              <a:buSzPct val="100000"/>
              <a:tabLst>
                <a:tab pos="566738" algn="l"/>
              </a:tabLst>
            </a:pPr>
            <a:r>
              <a:rPr lang="en-US" dirty="0" smtClean="0"/>
              <a:t> Implementing  </a:t>
            </a:r>
            <a:r>
              <a:rPr lang="en-US" dirty="0"/>
              <a:t>each specified  component </a:t>
            </a:r>
            <a:br>
              <a:rPr lang="en-US" dirty="0"/>
            </a:br>
            <a:r>
              <a:rPr lang="en-US" dirty="0" smtClean="0"/>
              <a:t> in </a:t>
            </a:r>
            <a:r>
              <a:rPr lang="en-US" dirty="0"/>
              <a:t>a programming language</a:t>
            </a:r>
          </a:p>
          <a:p>
            <a:pPr marL="855663" lvl="2" indent="-215900">
              <a:lnSpc>
                <a:spcPct val="100000"/>
              </a:lnSpc>
              <a:buSzPct val="100000"/>
            </a:pPr>
            <a:r>
              <a:rPr lang="en-US" dirty="0" smtClean="0"/>
              <a:t> Modules</a:t>
            </a:r>
            <a:r>
              <a:rPr lang="en-US" dirty="0"/>
              <a:t>, units, classes</a:t>
            </a:r>
          </a:p>
        </p:txBody>
      </p:sp>
      <p:sp>
        <p:nvSpPr>
          <p:cNvPr id="3" name="Title 2"/>
          <p:cNvSpPr>
            <a:spLocks noGrp="1"/>
          </p:cNvSpPr>
          <p:nvPr>
            <p:ph type="title"/>
          </p:nvPr>
        </p:nvSpPr>
        <p:spPr/>
        <p:txBody>
          <a:bodyPr>
            <a:normAutofit/>
          </a:bodyPr>
          <a:lstStyle/>
          <a:p>
            <a:r>
              <a:rPr lang="en-US" dirty="0"/>
              <a:t>Development Tasks</a:t>
            </a:r>
            <a:endParaRPr lang="bg-BG" dirty="0"/>
          </a:p>
        </p:txBody>
      </p:sp>
      <p:sp>
        <p:nvSpPr>
          <p:cNvPr id="4" name="Slide Number Placeholder 3"/>
          <p:cNvSpPr>
            <a:spLocks noGrp="1"/>
          </p:cNvSpPr>
          <p:nvPr>
            <p:ph type="sldNum" sz="quarter" idx="13"/>
          </p:nvPr>
        </p:nvSpPr>
        <p:spPr/>
        <p:txBody>
          <a:bodyPr/>
          <a:lstStyle/>
          <a:p>
            <a:fld id="{C014DD1E-5D91-48A3-AD6D-45FBA980D106}" type="slidenum">
              <a:rPr lang="en-US" smtClean="0"/>
              <a:pPr/>
              <a:t>17</a:t>
            </a:fld>
            <a:endParaRPr lang="en-US" dirty="0"/>
          </a:p>
        </p:txBody>
      </p:sp>
      <p:pic>
        <p:nvPicPr>
          <p:cNvPr id="6" name="Picture 2">
            <a:extLst>
              <a:ext uri="{FF2B5EF4-FFF2-40B4-BE49-F238E27FC236}">
                <a16:creationId xmlns:a16="http://schemas.microsoft.com/office/drawing/2014/main" id="{059A7E9B-8DE8-4861-892B-F7F45AA8AE68}"/>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8685212" y="1676400"/>
            <a:ext cx="2362200" cy="2249714"/>
          </a:xfrm>
          <a:prstGeom prst="rect">
            <a:avLst/>
          </a:prstGeom>
          <a:noFill/>
          <a:ln>
            <a:noFill/>
          </a:ln>
          <a:effectLst>
            <a:glow rad="101600">
              <a:schemeClr val="tx1">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54103413"/>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579811" y="1196125"/>
            <a:ext cx="8425559" cy="5201066"/>
          </a:xfrm>
        </p:spPr>
        <p:txBody>
          <a:bodyPr>
            <a:normAutofit/>
          </a:bodyPr>
          <a:lstStyle/>
          <a:p>
            <a:pPr marL="342900" indent="-342900">
              <a:lnSpc>
                <a:spcPct val="100000"/>
              </a:lnSpc>
              <a:buSzPct val="100000"/>
              <a:buFont typeface="+mj-lt"/>
              <a:buAutoNum type="arabicPeriod"/>
            </a:pPr>
            <a:r>
              <a:rPr lang="en-US" dirty="0"/>
              <a:t>Component (unit) test</a:t>
            </a:r>
          </a:p>
          <a:p>
            <a:pPr marL="577850" lvl="1" indent="-230188">
              <a:lnSpc>
                <a:spcPct val="100000"/>
              </a:lnSpc>
              <a:buSzPct val="100000"/>
            </a:pPr>
            <a:r>
              <a:rPr lang="en-US" dirty="0"/>
              <a:t>Verifies each software component </a:t>
            </a:r>
          </a:p>
          <a:p>
            <a:pPr marL="577850" lvl="1" indent="-230188">
              <a:lnSpc>
                <a:spcPct val="100000"/>
              </a:lnSpc>
              <a:buSzPct val="100000"/>
            </a:pPr>
            <a:r>
              <a:rPr lang="en-US" dirty="0"/>
              <a:t>Does it perform correctly </a:t>
            </a:r>
          </a:p>
          <a:p>
            <a:pPr marL="860425" lvl="2" indent="-220663">
              <a:lnSpc>
                <a:spcPct val="100000"/>
              </a:lnSpc>
              <a:buSzPct val="100000"/>
            </a:pPr>
            <a:r>
              <a:rPr lang="en-US" dirty="0"/>
              <a:t>According to its specification</a:t>
            </a:r>
          </a:p>
          <a:p>
            <a:pPr marL="342900" indent="-342900">
              <a:lnSpc>
                <a:spcPct val="100000"/>
              </a:lnSpc>
              <a:buSzPct val="100000"/>
              <a:buFont typeface="+mj-lt"/>
              <a:buAutoNum type="arabicPeriod"/>
            </a:pPr>
            <a:r>
              <a:rPr lang="en-US" dirty="0"/>
              <a:t>Integration test</a:t>
            </a:r>
          </a:p>
          <a:p>
            <a:pPr marL="577850" lvl="1" indent="-230188">
              <a:lnSpc>
                <a:spcPct val="100000"/>
              </a:lnSpc>
              <a:buSzPct val="100000"/>
            </a:pPr>
            <a:r>
              <a:rPr lang="en-US" dirty="0"/>
              <a:t>Checks groups of components </a:t>
            </a:r>
          </a:p>
          <a:p>
            <a:pPr marL="577850" lvl="1" indent="-230188">
              <a:lnSpc>
                <a:spcPct val="100000"/>
              </a:lnSpc>
              <a:buSzPct val="100000"/>
            </a:pPr>
            <a:r>
              <a:rPr lang="en-US" dirty="0"/>
              <a:t>Do they collaborate correctly</a:t>
            </a:r>
          </a:p>
          <a:p>
            <a:pPr marL="860425" lvl="2" indent="-220663">
              <a:lnSpc>
                <a:spcPct val="100000"/>
              </a:lnSpc>
              <a:buSzPct val="100000"/>
            </a:pPr>
            <a:r>
              <a:rPr lang="en-US" dirty="0"/>
              <a:t>According to the technical system design</a:t>
            </a:r>
          </a:p>
        </p:txBody>
      </p:sp>
      <p:sp>
        <p:nvSpPr>
          <p:cNvPr id="3" name="Title 2"/>
          <p:cNvSpPr>
            <a:spLocks noGrp="1"/>
          </p:cNvSpPr>
          <p:nvPr>
            <p:ph type="title"/>
          </p:nvPr>
        </p:nvSpPr>
        <p:spPr/>
        <p:txBody>
          <a:bodyPr>
            <a:normAutofit/>
          </a:bodyPr>
          <a:lstStyle/>
          <a:p>
            <a:r>
              <a:rPr lang="en-US" dirty="0"/>
              <a:t>Testing Tasks</a:t>
            </a:r>
            <a:endParaRPr lang="bg-BG" dirty="0"/>
          </a:p>
        </p:txBody>
      </p:sp>
      <p:sp>
        <p:nvSpPr>
          <p:cNvPr id="4" name="Slide Number Placeholder 3"/>
          <p:cNvSpPr>
            <a:spLocks noGrp="1"/>
          </p:cNvSpPr>
          <p:nvPr>
            <p:ph type="sldNum" sz="quarter" idx="13"/>
          </p:nvPr>
        </p:nvSpPr>
        <p:spPr/>
        <p:txBody>
          <a:bodyPr/>
          <a:lstStyle/>
          <a:p>
            <a:fld id="{C014DD1E-5D91-48A3-AD6D-45FBA980D106}" type="slidenum">
              <a:rPr lang="en-US" smtClean="0"/>
              <a:pPr/>
              <a:t>18</a:t>
            </a:fld>
            <a:endParaRPr lang="en-US" dirty="0"/>
          </a:p>
        </p:txBody>
      </p:sp>
      <p:pic>
        <p:nvPicPr>
          <p:cNvPr id="7" name="Picture 3">
            <a:extLst>
              <a:ext uri="{FF2B5EF4-FFF2-40B4-BE49-F238E27FC236}">
                <a16:creationId xmlns:a16="http://schemas.microsoft.com/office/drawing/2014/main" id="{B41DEAB0-A334-4039-9B41-B591649B67B6}"/>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684212" y="2884696"/>
            <a:ext cx="2438400" cy="1823923"/>
          </a:xfrm>
          <a:prstGeom prst="rect">
            <a:avLst/>
          </a:prstGeom>
          <a:noFill/>
          <a:ln>
            <a:noFill/>
          </a:ln>
          <a:effectLst>
            <a:glow rad="101600">
              <a:schemeClr val="tx1">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3978065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79412" y="1196125"/>
            <a:ext cx="11625959" cy="5201066"/>
          </a:xfrm>
        </p:spPr>
        <p:txBody>
          <a:bodyPr>
            <a:normAutofit/>
          </a:bodyPr>
          <a:lstStyle/>
          <a:p>
            <a:pPr marL="342900" indent="-342900">
              <a:lnSpc>
                <a:spcPct val="100000"/>
              </a:lnSpc>
              <a:buSzPct val="100000"/>
              <a:buFont typeface="+mj-lt"/>
              <a:buAutoNum type="arabicPeriod" startAt="3"/>
            </a:pPr>
            <a:r>
              <a:rPr lang="en-US" dirty="0"/>
              <a:t>System test</a:t>
            </a:r>
          </a:p>
          <a:p>
            <a:pPr marL="577850" lvl="1" indent="-230188">
              <a:lnSpc>
                <a:spcPct val="100000"/>
              </a:lnSpc>
              <a:buSzPct val="100000"/>
            </a:pPr>
            <a:r>
              <a:rPr lang="en-US" dirty="0"/>
              <a:t>Verifies the system as a whole </a:t>
            </a:r>
          </a:p>
          <a:p>
            <a:pPr marL="577850" lvl="1" indent="-230188">
              <a:lnSpc>
                <a:spcPct val="100000"/>
              </a:lnSpc>
              <a:buSzPct val="100000"/>
            </a:pPr>
            <a:r>
              <a:rPr lang="en-US" dirty="0"/>
              <a:t>Does it meet the specified system requirements </a:t>
            </a:r>
          </a:p>
          <a:p>
            <a:pPr marL="400050" indent="-400050">
              <a:lnSpc>
                <a:spcPct val="100000"/>
              </a:lnSpc>
              <a:buSzPct val="100000"/>
              <a:buFont typeface="+mj-lt"/>
              <a:buAutoNum type="arabicPeriod" startAt="3"/>
              <a:tabLst>
                <a:tab pos="400050" algn="l"/>
              </a:tabLst>
            </a:pPr>
            <a:r>
              <a:rPr lang="en-US" dirty="0"/>
              <a:t>Acceptance test</a:t>
            </a:r>
          </a:p>
          <a:p>
            <a:pPr marL="577850" lvl="1" indent="-230188">
              <a:lnSpc>
                <a:spcPct val="100000"/>
              </a:lnSpc>
              <a:buSzPct val="100000"/>
              <a:tabLst>
                <a:tab pos="400050" algn="l"/>
              </a:tabLst>
            </a:pPr>
            <a:r>
              <a:rPr lang="en-US" dirty="0"/>
              <a:t>Does the system meet the customer requirements</a:t>
            </a:r>
          </a:p>
        </p:txBody>
      </p:sp>
      <p:sp>
        <p:nvSpPr>
          <p:cNvPr id="3" name="Title 2"/>
          <p:cNvSpPr>
            <a:spLocks noGrp="1"/>
          </p:cNvSpPr>
          <p:nvPr>
            <p:ph type="title"/>
          </p:nvPr>
        </p:nvSpPr>
        <p:spPr/>
        <p:txBody>
          <a:bodyPr>
            <a:normAutofit/>
          </a:bodyPr>
          <a:lstStyle/>
          <a:p>
            <a:r>
              <a:rPr lang="en-US" dirty="0"/>
              <a:t>Testing Tasks</a:t>
            </a:r>
            <a:endParaRPr lang="bg-BG" dirty="0"/>
          </a:p>
        </p:txBody>
      </p:sp>
      <p:sp>
        <p:nvSpPr>
          <p:cNvPr id="4" name="Slide Number Placeholder 3"/>
          <p:cNvSpPr>
            <a:spLocks noGrp="1"/>
          </p:cNvSpPr>
          <p:nvPr>
            <p:ph type="sldNum" sz="quarter" idx="13"/>
          </p:nvPr>
        </p:nvSpPr>
        <p:spPr/>
        <p:txBody>
          <a:bodyPr/>
          <a:lstStyle/>
          <a:p>
            <a:fld id="{C014DD1E-5D91-48A3-AD6D-45FBA980D106}" type="slidenum">
              <a:rPr lang="en-US" smtClean="0"/>
              <a:pPr/>
              <a:t>19</a:t>
            </a:fld>
            <a:endParaRPr lang="en-US" dirty="0"/>
          </a:p>
        </p:txBody>
      </p:sp>
      <p:pic>
        <p:nvPicPr>
          <p:cNvPr id="6" name="Picture 2">
            <a:extLst>
              <a:ext uri="{FF2B5EF4-FFF2-40B4-BE49-F238E27FC236}">
                <a16:creationId xmlns:a16="http://schemas.microsoft.com/office/drawing/2014/main" id="{E0F3BBF3-3B13-4810-A5A8-47F187CC9A6A}"/>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2817812" y="4770628"/>
            <a:ext cx="2307936" cy="1535906"/>
          </a:xfrm>
          <a:prstGeom prst="rect">
            <a:avLst/>
          </a:prstGeom>
          <a:noFill/>
          <a:ln>
            <a:noFill/>
          </a:ln>
          <a:effectLst>
            <a:glow rad="101600">
              <a:schemeClr val="tx1">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3">
            <a:extLst>
              <a:ext uri="{FF2B5EF4-FFF2-40B4-BE49-F238E27FC236}">
                <a16:creationId xmlns:a16="http://schemas.microsoft.com/office/drawing/2014/main" id="{E59C95BD-AACB-4E73-8B61-262B7F1EE3B2}"/>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7389812" y="4495362"/>
            <a:ext cx="2857500" cy="2114550"/>
          </a:xfrm>
          <a:prstGeom prst="rect">
            <a:avLst/>
          </a:prstGeom>
          <a:noFill/>
          <a:ln>
            <a:noFill/>
          </a:ln>
          <a:effectLst>
            <a:glow rad="101600">
              <a:schemeClr val="tx1">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55840414"/>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Table of Contents</a:t>
            </a:r>
            <a:endParaRPr lang="bg-BG" dirty="0"/>
          </a:p>
        </p:txBody>
      </p:sp>
      <p:sp>
        <p:nvSpPr>
          <p:cNvPr id="3" name="Text Placeholder 2"/>
          <p:cNvSpPr>
            <a:spLocks noGrp="1"/>
          </p:cNvSpPr>
          <p:nvPr>
            <p:ph type="body" sz="quarter" idx="13"/>
          </p:nvPr>
        </p:nvSpPr>
        <p:spPr/>
        <p:txBody>
          <a:bodyPr/>
          <a:lstStyle/>
          <a:p>
            <a:pPr marL="446088" lvl="0" indent="-446088">
              <a:lnSpc>
                <a:spcPct val="117647"/>
              </a:lnSpc>
              <a:spcBef>
                <a:spcPts val="0"/>
              </a:spcBef>
              <a:spcAft>
                <a:spcPts val="0"/>
              </a:spcAft>
              <a:buClr>
                <a:schemeClr val="tx1"/>
              </a:buClr>
              <a:buSzPts val="3400"/>
              <a:buFont typeface="Noto Sans Symbols"/>
              <a:buAutoNum type="arabicPeriod"/>
            </a:pPr>
            <a:r>
              <a:rPr lang="en-US" dirty="0"/>
              <a:t>Software Development Life Cycle</a:t>
            </a:r>
            <a:endParaRPr lang="en-US" sz="3400" dirty="0">
              <a:ea typeface="Calibri"/>
              <a:cs typeface="Calibri"/>
              <a:sym typeface="Calibri"/>
            </a:endParaRPr>
          </a:p>
          <a:p>
            <a:pPr marL="446087" lvl="0" indent="-446087">
              <a:lnSpc>
                <a:spcPct val="117647"/>
              </a:lnSpc>
              <a:spcBef>
                <a:spcPts val="1200"/>
              </a:spcBef>
              <a:spcAft>
                <a:spcPts val="0"/>
              </a:spcAft>
              <a:buClr>
                <a:schemeClr val="tx1"/>
              </a:buClr>
              <a:buSzPts val="3400"/>
              <a:buFont typeface="Noto Sans Symbols"/>
              <a:buAutoNum type="arabicPeriod"/>
            </a:pPr>
            <a:r>
              <a:rPr lang="en-US" sz="3400" dirty="0">
                <a:ea typeface="Calibri"/>
                <a:cs typeface="Calibri"/>
                <a:sym typeface="Calibri"/>
              </a:rPr>
              <a:t>Phases of the SDLC</a:t>
            </a:r>
            <a:endParaRPr lang="en-US" sz="2800" dirty="0">
              <a:latin typeface="Consolas"/>
              <a:ea typeface="Consolas"/>
              <a:cs typeface="Consolas"/>
              <a:sym typeface="Consolas"/>
            </a:endParaRPr>
          </a:p>
          <a:p>
            <a:pPr marL="446087" lvl="0" indent="-446087">
              <a:lnSpc>
                <a:spcPct val="117647"/>
              </a:lnSpc>
              <a:spcBef>
                <a:spcPts val="1200"/>
              </a:spcBef>
              <a:spcAft>
                <a:spcPts val="0"/>
              </a:spcAft>
              <a:buClr>
                <a:schemeClr val="tx1"/>
              </a:buClr>
              <a:buSzPts val="3400"/>
              <a:buFont typeface="Noto Sans Symbols"/>
              <a:buAutoNum type="arabicPeriod"/>
            </a:pPr>
            <a:r>
              <a:rPr lang="en-US" dirty="0"/>
              <a:t>Popular Methodologies</a:t>
            </a:r>
          </a:p>
          <a:p>
            <a:pPr marL="761946" lvl="1" indent="-457200">
              <a:lnSpc>
                <a:spcPct val="117647"/>
              </a:lnSpc>
              <a:spcBef>
                <a:spcPts val="1200"/>
              </a:spcBef>
              <a:spcAft>
                <a:spcPts val="0"/>
              </a:spcAft>
              <a:buClr>
                <a:schemeClr val="tx1"/>
              </a:buClr>
              <a:buSzPts val="2240"/>
            </a:pPr>
            <a:r>
              <a:rPr lang="en-US" dirty="0"/>
              <a:t>Waterfall, Scrum, Kanban</a:t>
            </a:r>
          </a:p>
          <a:p>
            <a:pPr marL="446087" lvl="0" indent="-446087">
              <a:lnSpc>
                <a:spcPct val="117647"/>
              </a:lnSpc>
              <a:spcBef>
                <a:spcPts val="1200"/>
              </a:spcBef>
              <a:spcAft>
                <a:spcPts val="0"/>
              </a:spcAft>
              <a:buClr>
                <a:schemeClr val="tx1"/>
              </a:buClr>
              <a:buSzPts val="3400"/>
              <a:buFont typeface="Noto Sans Symbols"/>
              <a:buAutoNum type="arabicPeriod"/>
            </a:pPr>
            <a:r>
              <a:rPr lang="en-US" dirty="0"/>
              <a:t>Software Testing Life Cycle</a:t>
            </a:r>
          </a:p>
          <a:p>
            <a:pPr marL="446087" lvl="0" indent="-446087">
              <a:lnSpc>
                <a:spcPct val="117647"/>
              </a:lnSpc>
              <a:spcBef>
                <a:spcPts val="1200"/>
              </a:spcBef>
              <a:spcAft>
                <a:spcPts val="0"/>
              </a:spcAft>
              <a:buClr>
                <a:schemeClr val="tx1"/>
              </a:buClr>
              <a:buSzPts val="3400"/>
              <a:buFont typeface="Noto Sans Symbols"/>
              <a:buAutoNum type="arabicPeriod"/>
            </a:pPr>
            <a:r>
              <a:rPr lang="en-US" dirty="0"/>
              <a:t>Phases of the SDLC</a:t>
            </a:r>
          </a:p>
          <a:p>
            <a:endParaRPr lang="bg-BG" dirty="0"/>
          </a:p>
        </p:txBody>
      </p:sp>
      <p:sp>
        <p:nvSpPr>
          <p:cNvPr id="4" name="Slide Number Placeholder 3"/>
          <p:cNvSpPr>
            <a:spLocks noGrp="1"/>
          </p:cNvSpPr>
          <p:nvPr>
            <p:ph type="sldNum" sz="quarter" idx="16"/>
          </p:nvPr>
        </p:nvSpPr>
        <p:spPr/>
        <p:txBody>
          <a:bodyPr/>
          <a:lstStyle/>
          <a:p>
            <a:fld id="{C014DD1E-5D91-48A3-AD6D-45FBA980D106}" type="slidenum">
              <a:rPr lang="en-US" smtClean="0"/>
              <a:pPr/>
              <a:t>2</a:t>
            </a:fld>
            <a:endParaRPr lang="en-US" dirty="0"/>
          </a:p>
        </p:txBody>
      </p:sp>
    </p:spTree>
    <p:extLst>
      <p:ext uri="{BB962C8B-B14F-4D97-AF65-F5344CB8AC3E}">
        <p14:creationId xmlns:p14="http://schemas.microsoft.com/office/powerpoint/2010/main" val="285822015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79412" y="1196125"/>
            <a:ext cx="11625959" cy="5201066"/>
          </a:xfrm>
        </p:spPr>
        <p:txBody>
          <a:bodyPr>
            <a:normAutofit/>
          </a:bodyPr>
          <a:lstStyle/>
          <a:p>
            <a:pPr>
              <a:lnSpc>
                <a:spcPct val="100000"/>
              </a:lnSpc>
            </a:pPr>
            <a:r>
              <a:rPr lang="en-US" dirty="0"/>
              <a:t>Testing follows the </a:t>
            </a:r>
            <a:r>
              <a:rPr lang="en-US" dirty="0">
                <a:solidFill>
                  <a:schemeClr val="bg1"/>
                </a:solidFill>
              </a:rPr>
              <a:t>levels of abstraction </a:t>
            </a:r>
            <a:r>
              <a:rPr lang="en-US" dirty="0"/>
              <a:t>of development</a:t>
            </a:r>
          </a:p>
          <a:p>
            <a:pPr>
              <a:lnSpc>
                <a:spcPct val="100000"/>
              </a:lnSpc>
            </a:pPr>
            <a:r>
              <a:rPr lang="en-US" dirty="0"/>
              <a:t>The easiest way to find mistakes </a:t>
            </a:r>
          </a:p>
          <a:p>
            <a:pPr lvl="1">
              <a:lnSpc>
                <a:spcPct val="100000"/>
              </a:lnSpc>
            </a:pPr>
            <a:r>
              <a:rPr lang="en-US" dirty="0"/>
              <a:t>Look for them on the same level of abstraction </a:t>
            </a:r>
          </a:p>
          <a:p>
            <a:pPr lvl="2">
              <a:lnSpc>
                <a:spcPct val="100000"/>
              </a:lnSpc>
            </a:pPr>
            <a:r>
              <a:rPr lang="en-US" dirty="0"/>
              <a:t>On which they are produced</a:t>
            </a:r>
          </a:p>
          <a:p>
            <a:pPr lvl="1">
              <a:lnSpc>
                <a:spcPct val="100000"/>
              </a:lnSpc>
            </a:pPr>
            <a:r>
              <a:rPr lang="en-US" dirty="0"/>
              <a:t>Testing is performed </a:t>
            </a:r>
            <a:br>
              <a:rPr lang="en-US" dirty="0"/>
            </a:br>
            <a:r>
              <a:rPr lang="en-US" dirty="0">
                <a:solidFill>
                  <a:schemeClr val="bg1"/>
                </a:solidFill>
              </a:rPr>
              <a:t>in parallel with development</a:t>
            </a:r>
          </a:p>
        </p:txBody>
      </p:sp>
      <p:sp>
        <p:nvSpPr>
          <p:cNvPr id="3" name="Title 2"/>
          <p:cNvSpPr>
            <a:spLocks noGrp="1"/>
          </p:cNvSpPr>
          <p:nvPr>
            <p:ph type="title"/>
          </p:nvPr>
        </p:nvSpPr>
        <p:spPr/>
        <p:txBody>
          <a:bodyPr>
            <a:normAutofit/>
          </a:bodyPr>
          <a:lstStyle/>
          <a:p>
            <a:r>
              <a:rPr lang="en-US" dirty="0"/>
              <a:t>Levels of Abstraction</a:t>
            </a:r>
            <a:endParaRPr lang="bg-BG" dirty="0"/>
          </a:p>
        </p:txBody>
      </p:sp>
      <p:sp>
        <p:nvSpPr>
          <p:cNvPr id="4" name="Slide Number Placeholder 3"/>
          <p:cNvSpPr>
            <a:spLocks noGrp="1"/>
          </p:cNvSpPr>
          <p:nvPr>
            <p:ph type="sldNum" sz="quarter" idx="13"/>
          </p:nvPr>
        </p:nvSpPr>
        <p:spPr/>
        <p:txBody>
          <a:bodyPr/>
          <a:lstStyle/>
          <a:p>
            <a:fld id="{C014DD1E-5D91-48A3-AD6D-45FBA980D106}" type="slidenum">
              <a:rPr lang="en-US" smtClean="0"/>
              <a:pPr/>
              <a:t>20</a:t>
            </a:fld>
            <a:endParaRPr lang="en-US" dirty="0"/>
          </a:p>
        </p:txBody>
      </p:sp>
      <p:pic>
        <p:nvPicPr>
          <p:cNvPr id="7" name="Picture 2">
            <a:extLst>
              <a:ext uri="{FF2B5EF4-FFF2-40B4-BE49-F238E27FC236}">
                <a16:creationId xmlns:a16="http://schemas.microsoft.com/office/drawing/2014/main" id="{787B4B19-7716-42F2-81C2-F13A972A96EF}"/>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7466012" y="3581400"/>
            <a:ext cx="3505200" cy="2368378"/>
          </a:xfrm>
          <a:prstGeom prst="rect">
            <a:avLst/>
          </a:prstGeom>
          <a:noFill/>
          <a:ln>
            <a:noFill/>
          </a:ln>
          <a:effectLst>
            <a:glow rad="101600">
              <a:schemeClr val="tx1">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9517150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79412" y="1196125"/>
            <a:ext cx="11625959" cy="5201066"/>
          </a:xfrm>
        </p:spPr>
        <p:txBody>
          <a:bodyPr>
            <a:normAutofit/>
          </a:bodyPr>
          <a:lstStyle/>
          <a:p>
            <a:pPr>
              <a:lnSpc>
                <a:spcPct val="100000"/>
              </a:lnSpc>
            </a:pPr>
            <a:r>
              <a:rPr lang="en-US" dirty="0"/>
              <a:t>Are we building </a:t>
            </a:r>
            <a:r>
              <a:rPr lang="en-US" dirty="0">
                <a:solidFill>
                  <a:schemeClr val="bg1"/>
                </a:solidFill>
              </a:rPr>
              <a:t>the right system</a:t>
            </a:r>
            <a:r>
              <a:rPr lang="en-US" dirty="0"/>
              <a:t>?</a:t>
            </a:r>
          </a:p>
          <a:p>
            <a:pPr marL="577850" lvl="1" indent="-220663">
              <a:lnSpc>
                <a:spcPct val="100000"/>
              </a:lnSpc>
            </a:pPr>
            <a:r>
              <a:rPr lang="en-US" dirty="0"/>
              <a:t>Does the product (or a part of it) solve its task?</a:t>
            </a:r>
          </a:p>
          <a:p>
            <a:pPr marL="577850" lvl="1" indent="-220663">
              <a:lnSpc>
                <a:spcPct val="100000"/>
              </a:lnSpc>
            </a:pPr>
            <a:r>
              <a:rPr lang="en-US" dirty="0"/>
              <a:t>Is this product suitable for its intended use?</a:t>
            </a:r>
          </a:p>
          <a:p>
            <a:pPr>
              <a:lnSpc>
                <a:spcPct val="100000"/>
              </a:lnSpc>
            </a:pPr>
            <a:r>
              <a:rPr lang="en-US" dirty="0"/>
              <a:t>Are we building </a:t>
            </a:r>
            <a:r>
              <a:rPr lang="en-US" dirty="0">
                <a:solidFill>
                  <a:schemeClr val="bg1"/>
                </a:solidFill>
              </a:rPr>
              <a:t>the system right</a:t>
            </a:r>
            <a:r>
              <a:rPr lang="en-US" dirty="0"/>
              <a:t>?</a:t>
            </a:r>
          </a:p>
          <a:p>
            <a:pPr marL="577850" lvl="1" indent="-220663">
              <a:lnSpc>
                <a:spcPct val="100000"/>
              </a:lnSpc>
            </a:pPr>
            <a:r>
              <a:rPr lang="en-US" dirty="0"/>
              <a:t>Does the product meet its specification?</a:t>
            </a:r>
          </a:p>
          <a:p>
            <a:pPr marL="577850" lvl="1" indent="-220663">
              <a:lnSpc>
                <a:spcPct val="100000"/>
              </a:lnSpc>
            </a:pPr>
            <a:r>
              <a:rPr lang="en-US" dirty="0"/>
              <a:t>Has it been achieved correctly and completely</a:t>
            </a:r>
          </a:p>
        </p:txBody>
      </p:sp>
      <p:sp>
        <p:nvSpPr>
          <p:cNvPr id="3" name="Title 2"/>
          <p:cNvSpPr>
            <a:spLocks noGrp="1"/>
          </p:cNvSpPr>
          <p:nvPr>
            <p:ph type="title"/>
          </p:nvPr>
        </p:nvSpPr>
        <p:spPr/>
        <p:txBody>
          <a:bodyPr>
            <a:normAutofit/>
          </a:bodyPr>
          <a:lstStyle/>
          <a:p>
            <a:r>
              <a:rPr lang="en-US" dirty="0" smtClean="0"/>
              <a:t>Validation vs. Verification</a:t>
            </a:r>
            <a:endParaRPr lang="bg-BG" dirty="0"/>
          </a:p>
        </p:txBody>
      </p:sp>
      <p:sp>
        <p:nvSpPr>
          <p:cNvPr id="4" name="Slide Number Placeholder 3"/>
          <p:cNvSpPr>
            <a:spLocks noGrp="1"/>
          </p:cNvSpPr>
          <p:nvPr>
            <p:ph type="sldNum" sz="quarter" idx="13"/>
          </p:nvPr>
        </p:nvSpPr>
        <p:spPr/>
        <p:txBody>
          <a:bodyPr/>
          <a:lstStyle/>
          <a:p>
            <a:fld id="{C014DD1E-5D91-48A3-AD6D-45FBA980D106}" type="slidenum">
              <a:rPr lang="en-US" smtClean="0"/>
              <a:pPr/>
              <a:t>21</a:t>
            </a:fld>
            <a:endParaRPr lang="en-US" dirty="0"/>
          </a:p>
        </p:txBody>
      </p:sp>
      <p:pic>
        <p:nvPicPr>
          <p:cNvPr id="6" name="Picture 3">
            <a:extLst>
              <a:ext uri="{FF2B5EF4-FFF2-40B4-BE49-F238E27FC236}">
                <a16:creationId xmlns:a16="http://schemas.microsoft.com/office/drawing/2014/main" id="{D65E8FFA-0CA5-463C-B585-67F39149356E}"/>
              </a:ext>
            </a:extLst>
          </p:cNvPr>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8050864" y="4020407"/>
            <a:ext cx="3286125" cy="2571750"/>
          </a:xfrm>
          <a:prstGeom prst="rect">
            <a:avLst/>
          </a:prstGeom>
          <a:noFill/>
          <a:ln>
            <a:noFill/>
          </a:ln>
          <a:effectLst>
            <a:glow rad="101600">
              <a:schemeClr val="tx1">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34810713"/>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sz="4800" dirty="0"/>
              <a:t>Iterative Development Models</a:t>
            </a:r>
            <a:endParaRPr lang="bg-BG" dirty="0"/>
          </a:p>
        </p:txBody>
      </p:sp>
      <p:pic>
        <p:nvPicPr>
          <p:cNvPr id="5" name="Picture 5" descr="http://www.systemswiki.org/images/e/e3/Pdca_lair1.png">
            <a:extLst>
              <a:ext uri="{FF2B5EF4-FFF2-40B4-BE49-F238E27FC236}">
                <a16:creationId xmlns:a16="http://schemas.microsoft.com/office/drawing/2014/main" id="{5D449949-D004-432F-9EC7-65037BBD9EFA}"/>
              </a:ext>
            </a:extLst>
          </p:cNvPr>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4459639" y="1524000"/>
            <a:ext cx="3269545" cy="2223291"/>
          </a:xfrm>
          <a:prstGeom prst="rect">
            <a:avLst/>
          </a:prstGeom>
          <a:noFill/>
          <a:ln>
            <a:noFill/>
          </a:ln>
          <a:effectLst>
            <a:glow rad="101600">
              <a:schemeClr val="tx1">
                <a:alpha val="40000"/>
              </a:schemeClr>
            </a:glow>
            <a:outerShdw dist="35921" dir="2700000" algn="ctr" rotWithShape="0">
              <a:schemeClr val="bg2"/>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152201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79412" y="1196125"/>
            <a:ext cx="11625959" cy="5201066"/>
          </a:xfrm>
        </p:spPr>
        <p:txBody>
          <a:bodyPr>
            <a:normAutofit/>
          </a:bodyPr>
          <a:lstStyle/>
          <a:p>
            <a:pPr>
              <a:lnSpc>
                <a:spcPct val="100000"/>
              </a:lnSpc>
            </a:pPr>
            <a:r>
              <a:rPr lang="en-US" dirty="0"/>
              <a:t>The basic idea behind these methods:</a:t>
            </a:r>
          </a:p>
          <a:p>
            <a:pPr lvl="1">
              <a:lnSpc>
                <a:spcPct val="100000"/>
              </a:lnSpc>
            </a:pPr>
            <a:r>
              <a:rPr lang="en-US" dirty="0"/>
              <a:t>Develop a system through repeated cycles (iterative) </a:t>
            </a:r>
          </a:p>
          <a:p>
            <a:pPr lvl="1">
              <a:lnSpc>
                <a:spcPct val="100000"/>
              </a:lnSpc>
            </a:pPr>
            <a:r>
              <a:rPr lang="en-US" dirty="0"/>
              <a:t>Smaller portions at a time/cycle (incremental) </a:t>
            </a:r>
          </a:p>
          <a:p>
            <a:pPr lvl="1">
              <a:lnSpc>
                <a:spcPct val="100000"/>
              </a:lnSpc>
            </a:pPr>
            <a:r>
              <a:rPr lang="en-US" dirty="0"/>
              <a:t>Learn during development of previous parts or versions of the system </a:t>
            </a:r>
          </a:p>
          <a:p>
            <a:pPr lvl="1">
              <a:lnSpc>
                <a:spcPct val="100000"/>
              </a:lnSpc>
            </a:pPr>
            <a:r>
              <a:rPr lang="en-US" dirty="0"/>
              <a:t>Plan-do-check-act cycle</a:t>
            </a:r>
          </a:p>
        </p:txBody>
      </p:sp>
      <p:sp>
        <p:nvSpPr>
          <p:cNvPr id="3" name="Title 2"/>
          <p:cNvSpPr>
            <a:spLocks noGrp="1"/>
          </p:cNvSpPr>
          <p:nvPr>
            <p:ph type="title"/>
          </p:nvPr>
        </p:nvSpPr>
        <p:spPr/>
        <p:txBody>
          <a:bodyPr>
            <a:normAutofit/>
          </a:bodyPr>
          <a:lstStyle/>
          <a:p>
            <a:r>
              <a:rPr lang="en-US" dirty="0"/>
              <a:t>Iterative and Incremental Development</a:t>
            </a:r>
            <a:endParaRPr lang="bg-BG" dirty="0"/>
          </a:p>
        </p:txBody>
      </p:sp>
      <p:sp>
        <p:nvSpPr>
          <p:cNvPr id="4" name="Slide Number Placeholder 3"/>
          <p:cNvSpPr>
            <a:spLocks noGrp="1"/>
          </p:cNvSpPr>
          <p:nvPr>
            <p:ph type="sldNum" sz="quarter" idx="13"/>
          </p:nvPr>
        </p:nvSpPr>
        <p:spPr/>
        <p:txBody>
          <a:bodyPr/>
          <a:lstStyle/>
          <a:p>
            <a:fld id="{C014DD1E-5D91-48A3-AD6D-45FBA980D106}" type="slidenum">
              <a:rPr lang="en-US" smtClean="0"/>
              <a:pPr/>
              <a:t>23</a:t>
            </a:fld>
            <a:endParaRPr lang="en-US" dirty="0"/>
          </a:p>
        </p:txBody>
      </p:sp>
      <p:pic>
        <p:nvPicPr>
          <p:cNvPr id="7" name="Content Placeholder 4">
            <a:extLst>
              <a:ext uri="{FF2B5EF4-FFF2-40B4-BE49-F238E27FC236}">
                <a16:creationId xmlns:a16="http://schemas.microsoft.com/office/drawing/2014/main" id="{6B7988DC-9B00-4E12-9772-6247DFC238FF}"/>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932612" y="3962400"/>
            <a:ext cx="3884140" cy="2286000"/>
          </a:xfrm>
          <a:prstGeom prst="rect">
            <a:avLst/>
          </a:prstGeom>
          <a:noFill/>
          <a:ln>
            <a:noFill/>
          </a:ln>
          <a:effectLst>
            <a:glow rad="101600">
              <a:schemeClr val="tx1">
                <a:alpha val="40000"/>
              </a:schemeClr>
            </a:glow>
            <a:outerShdw dist="35921" dir="2700000" algn="ctr" rotWithShape="0">
              <a:schemeClr val="bg2"/>
            </a:outerShdw>
          </a:effectLst>
        </p:spPr>
      </p:pic>
    </p:spTree>
    <p:extLst>
      <p:ext uri="{BB962C8B-B14F-4D97-AF65-F5344CB8AC3E}">
        <p14:creationId xmlns:p14="http://schemas.microsoft.com/office/powerpoint/2010/main" val="2349985822"/>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79412" y="1196125"/>
            <a:ext cx="11625959" cy="5201066"/>
          </a:xfrm>
        </p:spPr>
        <p:txBody>
          <a:bodyPr>
            <a:normAutofit/>
          </a:bodyPr>
          <a:lstStyle/>
          <a:p>
            <a:pPr>
              <a:lnSpc>
                <a:spcPct val="100000"/>
              </a:lnSpc>
            </a:pPr>
            <a:r>
              <a:rPr lang="en-US" dirty="0"/>
              <a:t>Produces business value early in the development life cycle</a:t>
            </a:r>
          </a:p>
          <a:p>
            <a:pPr>
              <a:lnSpc>
                <a:spcPct val="100000"/>
              </a:lnSpc>
            </a:pPr>
            <a:r>
              <a:rPr lang="en-US" dirty="0"/>
              <a:t>Verification and validation </a:t>
            </a:r>
          </a:p>
          <a:p>
            <a:pPr marL="577850" lvl="1" indent="-220663">
              <a:lnSpc>
                <a:spcPct val="100000"/>
              </a:lnSpc>
            </a:pPr>
            <a:r>
              <a:rPr lang="en-US" dirty="0"/>
              <a:t> Can be carried out on each increment</a:t>
            </a:r>
          </a:p>
          <a:p>
            <a:r>
              <a:rPr lang="en-US" dirty="0"/>
              <a:t>Take advantage of what was </a:t>
            </a:r>
            <a:r>
              <a:rPr lang="en-US" dirty="0">
                <a:solidFill>
                  <a:schemeClr val="bg1"/>
                </a:solidFill>
              </a:rPr>
              <a:t>learnt</a:t>
            </a:r>
            <a:r>
              <a:rPr lang="en-US" dirty="0">
                <a:solidFill>
                  <a:schemeClr val="accent5">
                    <a:lumMod val="20000"/>
                    <a:lumOff val="80000"/>
                  </a:schemeClr>
                </a:solidFill>
              </a:rPr>
              <a:t> </a:t>
            </a:r>
          </a:p>
          <a:p>
            <a:r>
              <a:rPr lang="en-US" dirty="0">
                <a:solidFill>
                  <a:schemeClr val="bg1"/>
                </a:solidFill>
              </a:rPr>
              <a:t>Product update </a:t>
            </a:r>
            <a:r>
              <a:rPr lang="en-US" dirty="0"/>
              <a:t>at each iteration</a:t>
            </a:r>
          </a:p>
          <a:p>
            <a:endParaRPr lang="en-US" dirty="0"/>
          </a:p>
        </p:txBody>
      </p:sp>
      <p:sp>
        <p:nvSpPr>
          <p:cNvPr id="3" name="Title 2"/>
          <p:cNvSpPr>
            <a:spLocks noGrp="1"/>
          </p:cNvSpPr>
          <p:nvPr>
            <p:ph type="title"/>
          </p:nvPr>
        </p:nvSpPr>
        <p:spPr/>
        <p:txBody>
          <a:bodyPr>
            <a:normAutofit/>
          </a:bodyPr>
          <a:lstStyle/>
          <a:p>
            <a:r>
              <a:rPr lang="en-US" dirty="0"/>
              <a:t>Advantages</a:t>
            </a:r>
            <a:endParaRPr lang="bg-BG" dirty="0"/>
          </a:p>
        </p:txBody>
      </p:sp>
      <p:sp>
        <p:nvSpPr>
          <p:cNvPr id="4" name="Slide Number Placeholder 3"/>
          <p:cNvSpPr>
            <a:spLocks noGrp="1"/>
          </p:cNvSpPr>
          <p:nvPr>
            <p:ph type="sldNum" sz="quarter" idx="13"/>
          </p:nvPr>
        </p:nvSpPr>
        <p:spPr/>
        <p:txBody>
          <a:bodyPr/>
          <a:lstStyle/>
          <a:p>
            <a:fld id="{C014DD1E-5D91-48A3-AD6D-45FBA980D106}" type="slidenum">
              <a:rPr lang="en-US" smtClean="0"/>
              <a:pPr/>
              <a:t>24</a:t>
            </a:fld>
            <a:endParaRPr lang="en-US" dirty="0"/>
          </a:p>
        </p:txBody>
      </p:sp>
      <p:pic>
        <p:nvPicPr>
          <p:cNvPr id="6" name="Picture 2" descr="C:\Users\koleva\Desktop\Check-Mark-Guy.jpg.rb.jpg">
            <a:extLst>
              <a:ext uri="{FF2B5EF4-FFF2-40B4-BE49-F238E27FC236}">
                <a16:creationId xmlns:a16="http://schemas.microsoft.com/office/drawing/2014/main" id="{0DA1E164-E7EC-4637-A0CC-4BC16F0247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75612" y="3775943"/>
            <a:ext cx="2511240" cy="2288349"/>
          </a:xfrm>
          <a:prstGeom prst="rect">
            <a:avLst/>
          </a:prstGeom>
          <a:noFill/>
          <a:ln>
            <a:noFill/>
          </a:ln>
          <a:effectLst>
            <a:glow rad="101600">
              <a:schemeClr val="tx1">
                <a:alpha val="40000"/>
              </a:schemeClr>
            </a:glow>
            <a:outerShdw dist="35921" dir="2700000" algn="ctr" rotWithShape="0">
              <a:schemeClr val="bg2"/>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767984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79412" y="1196125"/>
            <a:ext cx="11625959" cy="5201066"/>
          </a:xfrm>
        </p:spPr>
        <p:txBody>
          <a:bodyPr>
            <a:normAutofit/>
          </a:bodyPr>
          <a:lstStyle/>
          <a:p>
            <a:r>
              <a:rPr lang="en-US" dirty="0"/>
              <a:t>Tempts you to start coding before you have a </a:t>
            </a:r>
            <a:br>
              <a:rPr lang="en-US" dirty="0"/>
            </a:br>
            <a:r>
              <a:rPr lang="en-US" dirty="0"/>
              <a:t>clear idea of what you want to do</a:t>
            </a:r>
          </a:p>
          <a:p>
            <a:r>
              <a:rPr lang="en-US" dirty="0" smtClean="0"/>
              <a:t>Requires </a:t>
            </a:r>
            <a:r>
              <a:rPr lang="en-US" dirty="0"/>
              <a:t>more customer involvement </a:t>
            </a:r>
            <a:br>
              <a:rPr lang="en-US" dirty="0"/>
            </a:br>
            <a:r>
              <a:rPr lang="en-US" dirty="0"/>
              <a:t>than the linear approaches</a:t>
            </a:r>
          </a:p>
          <a:p>
            <a:r>
              <a:rPr lang="en-US" dirty="0"/>
              <a:t>Partitioning the functions and features might be problematic</a:t>
            </a:r>
          </a:p>
          <a:p>
            <a:pPr>
              <a:lnSpc>
                <a:spcPct val="100000"/>
              </a:lnSpc>
            </a:pPr>
            <a:r>
              <a:rPr lang="en-US" dirty="0"/>
              <a:t>Regression testing </a:t>
            </a:r>
          </a:p>
          <a:p>
            <a:pPr marL="577850" lvl="1" indent="-220663">
              <a:lnSpc>
                <a:spcPct val="100000"/>
              </a:lnSpc>
            </a:pPr>
            <a:r>
              <a:rPr lang="en-US" dirty="0" smtClean="0"/>
              <a:t> Increasingly </a:t>
            </a:r>
            <a:r>
              <a:rPr lang="en-US" dirty="0"/>
              <a:t>important on </a:t>
            </a:r>
            <a:br>
              <a:rPr lang="en-US" dirty="0"/>
            </a:br>
            <a:r>
              <a:rPr lang="en-US" dirty="0" smtClean="0"/>
              <a:t> all </a:t>
            </a:r>
            <a:r>
              <a:rPr lang="en-US" dirty="0"/>
              <a:t>iterations after the first one</a:t>
            </a:r>
          </a:p>
          <a:p>
            <a:pPr marL="0" indent="0">
              <a:buNone/>
            </a:pPr>
            <a:endParaRPr lang="en-US" dirty="0"/>
          </a:p>
        </p:txBody>
      </p:sp>
      <p:sp>
        <p:nvSpPr>
          <p:cNvPr id="3" name="Title 2"/>
          <p:cNvSpPr>
            <a:spLocks noGrp="1"/>
          </p:cNvSpPr>
          <p:nvPr>
            <p:ph type="title"/>
          </p:nvPr>
        </p:nvSpPr>
        <p:spPr/>
        <p:txBody>
          <a:bodyPr>
            <a:normAutofit/>
          </a:bodyPr>
          <a:lstStyle/>
          <a:p>
            <a:r>
              <a:rPr lang="en-US" dirty="0"/>
              <a:t>Disadvantages</a:t>
            </a:r>
            <a:endParaRPr lang="bg-BG" dirty="0"/>
          </a:p>
        </p:txBody>
      </p:sp>
      <p:sp>
        <p:nvSpPr>
          <p:cNvPr id="4" name="Slide Number Placeholder 3"/>
          <p:cNvSpPr>
            <a:spLocks noGrp="1"/>
          </p:cNvSpPr>
          <p:nvPr>
            <p:ph type="sldNum" sz="quarter" idx="13"/>
          </p:nvPr>
        </p:nvSpPr>
        <p:spPr/>
        <p:txBody>
          <a:bodyPr/>
          <a:lstStyle/>
          <a:p>
            <a:fld id="{C014DD1E-5D91-48A3-AD6D-45FBA980D106}" type="slidenum">
              <a:rPr lang="en-US" smtClean="0"/>
              <a:pPr/>
              <a:t>25</a:t>
            </a:fld>
            <a:endParaRPr lang="en-US" dirty="0"/>
          </a:p>
        </p:txBody>
      </p:sp>
      <p:pic>
        <p:nvPicPr>
          <p:cNvPr id="7" name="Picture 2">
            <a:extLst>
              <a:ext uri="{FF2B5EF4-FFF2-40B4-BE49-F238E27FC236}">
                <a16:creationId xmlns:a16="http://schemas.microsoft.com/office/drawing/2014/main" id="{6DB114F9-EAFF-4807-9AFA-012505C3FF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18612" y="1447800"/>
            <a:ext cx="2143125" cy="2133600"/>
          </a:xfrm>
          <a:prstGeom prst="rect">
            <a:avLst/>
          </a:prstGeom>
          <a:noFill/>
          <a:ln>
            <a:noFill/>
          </a:ln>
          <a:effectLst>
            <a:glow rad="101600">
              <a:schemeClr val="tx1">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72133805"/>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79412" y="1196125"/>
            <a:ext cx="11625959" cy="5201066"/>
          </a:xfrm>
        </p:spPr>
        <p:txBody>
          <a:bodyPr>
            <a:normAutofit/>
          </a:bodyPr>
          <a:lstStyle/>
          <a:p>
            <a:pPr>
              <a:lnSpc>
                <a:spcPct val="100000"/>
              </a:lnSpc>
            </a:pPr>
            <a:r>
              <a:rPr lang="en-US" dirty="0"/>
              <a:t>Creating a </a:t>
            </a:r>
            <a:r>
              <a:rPr lang="en-US" sz="3198" dirty="0">
                <a:solidFill>
                  <a:schemeClr val="bg1"/>
                </a:solidFill>
              </a:rPr>
              <a:t>base</a:t>
            </a:r>
            <a:r>
              <a:rPr lang="en-US" dirty="0">
                <a:solidFill>
                  <a:schemeClr val="accent5">
                    <a:lumMod val="20000"/>
                    <a:lumOff val="80000"/>
                  </a:schemeClr>
                </a:solidFill>
              </a:rPr>
              <a:t> </a:t>
            </a:r>
            <a:r>
              <a:rPr lang="en-US" sz="3198" dirty="0">
                <a:solidFill>
                  <a:schemeClr val="bg1"/>
                </a:solidFill>
              </a:rPr>
              <a:t>version</a:t>
            </a:r>
            <a:r>
              <a:rPr lang="en-US" dirty="0">
                <a:solidFill>
                  <a:schemeClr val="accent5">
                    <a:lumMod val="20000"/>
                    <a:lumOff val="80000"/>
                  </a:schemeClr>
                </a:solidFill>
              </a:rPr>
              <a:t> </a:t>
            </a:r>
            <a:r>
              <a:rPr lang="en-US" dirty="0"/>
              <a:t>of the system</a:t>
            </a:r>
          </a:p>
          <a:p>
            <a:pPr marL="577850" lvl="1" indent="-220663">
              <a:lnSpc>
                <a:spcPct val="100000"/>
              </a:lnSpc>
            </a:pPr>
            <a:r>
              <a:rPr lang="en-US" dirty="0" smtClean="0"/>
              <a:t> Create </a:t>
            </a:r>
            <a:r>
              <a:rPr lang="en-US" dirty="0"/>
              <a:t>a product to which the </a:t>
            </a:r>
            <a:r>
              <a:rPr lang="en-US" dirty="0">
                <a:solidFill>
                  <a:schemeClr val="bg1"/>
                </a:solidFill>
              </a:rPr>
              <a:t>user</a:t>
            </a:r>
            <a:r>
              <a:rPr lang="en-US" dirty="0"/>
              <a:t> can react</a:t>
            </a:r>
          </a:p>
          <a:p>
            <a:pPr marL="577850" lvl="1" indent="-220663">
              <a:lnSpc>
                <a:spcPct val="100000"/>
              </a:lnSpc>
            </a:pPr>
            <a:r>
              <a:rPr lang="en-US" dirty="0" smtClean="0"/>
              <a:t> Sampling </a:t>
            </a:r>
            <a:r>
              <a:rPr lang="en-US" dirty="0"/>
              <a:t>of the </a:t>
            </a:r>
            <a:r>
              <a:rPr lang="en-US" dirty="0">
                <a:solidFill>
                  <a:schemeClr val="bg1"/>
                </a:solidFill>
              </a:rPr>
              <a:t>key</a:t>
            </a:r>
            <a:r>
              <a:rPr lang="en-US" dirty="0">
                <a:solidFill>
                  <a:schemeClr val="accent5">
                    <a:lumMod val="20000"/>
                    <a:lumOff val="80000"/>
                  </a:schemeClr>
                </a:solidFill>
              </a:rPr>
              <a:t> </a:t>
            </a:r>
            <a:r>
              <a:rPr lang="en-US" dirty="0">
                <a:solidFill>
                  <a:schemeClr val="bg1"/>
                </a:solidFill>
              </a:rPr>
              <a:t>aspects</a:t>
            </a:r>
            <a:r>
              <a:rPr lang="en-US" dirty="0">
                <a:solidFill>
                  <a:schemeClr val="accent5">
                    <a:lumMod val="20000"/>
                    <a:lumOff val="80000"/>
                  </a:schemeClr>
                </a:solidFill>
              </a:rPr>
              <a:t> </a:t>
            </a:r>
            <a:r>
              <a:rPr lang="en-US" dirty="0"/>
              <a:t>of the problem </a:t>
            </a:r>
          </a:p>
          <a:p>
            <a:pPr marL="577850" lvl="1" indent="-220663">
              <a:lnSpc>
                <a:spcPct val="100000"/>
              </a:lnSpc>
            </a:pPr>
            <a:r>
              <a:rPr lang="en-US" dirty="0" smtClean="0"/>
              <a:t> Solution </a:t>
            </a:r>
            <a:r>
              <a:rPr lang="en-US" dirty="0"/>
              <a:t>that is </a:t>
            </a:r>
            <a:r>
              <a:rPr lang="en-US" dirty="0">
                <a:solidFill>
                  <a:schemeClr val="bg1"/>
                </a:solidFill>
              </a:rPr>
              <a:t>simple enough </a:t>
            </a:r>
            <a:r>
              <a:rPr lang="en-US" dirty="0"/>
              <a:t>to </a:t>
            </a:r>
            <a:r>
              <a:rPr lang="en-US" dirty="0" smtClean="0"/>
              <a:t> </a:t>
            </a:r>
            <a:r>
              <a:rPr lang="en-US" dirty="0"/>
              <a:t/>
            </a:r>
            <a:br>
              <a:rPr lang="en-US" dirty="0"/>
            </a:br>
            <a:r>
              <a:rPr lang="en-US" dirty="0" smtClean="0"/>
              <a:t> understand </a:t>
            </a:r>
            <a:r>
              <a:rPr lang="en-US" dirty="0"/>
              <a:t>and implement easily </a:t>
            </a:r>
          </a:p>
        </p:txBody>
      </p:sp>
      <p:sp>
        <p:nvSpPr>
          <p:cNvPr id="3" name="Title 2"/>
          <p:cNvSpPr>
            <a:spLocks noGrp="1"/>
          </p:cNvSpPr>
          <p:nvPr>
            <p:ph type="title"/>
          </p:nvPr>
        </p:nvSpPr>
        <p:spPr/>
        <p:txBody>
          <a:bodyPr>
            <a:normAutofit/>
          </a:bodyPr>
          <a:lstStyle/>
          <a:p>
            <a:r>
              <a:rPr lang="en-US" dirty="0"/>
              <a:t>Initialization Step</a:t>
            </a:r>
            <a:endParaRPr lang="bg-BG" dirty="0"/>
          </a:p>
        </p:txBody>
      </p:sp>
      <p:sp>
        <p:nvSpPr>
          <p:cNvPr id="4" name="Slide Number Placeholder 3"/>
          <p:cNvSpPr>
            <a:spLocks noGrp="1"/>
          </p:cNvSpPr>
          <p:nvPr>
            <p:ph type="sldNum" sz="quarter" idx="13"/>
          </p:nvPr>
        </p:nvSpPr>
        <p:spPr/>
        <p:txBody>
          <a:bodyPr/>
          <a:lstStyle/>
          <a:p>
            <a:fld id="{C014DD1E-5D91-48A3-AD6D-45FBA980D106}" type="slidenum">
              <a:rPr lang="en-US" smtClean="0"/>
              <a:pPr/>
              <a:t>26</a:t>
            </a:fld>
            <a:endParaRPr lang="en-US" dirty="0"/>
          </a:p>
        </p:txBody>
      </p:sp>
      <p:pic>
        <p:nvPicPr>
          <p:cNvPr id="5" name="Picture 3">
            <a:extLst>
              <a:ext uri="{FF2B5EF4-FFF2-40B4-BE49-F238E27FC236}">
                <a16:creationId xmlns:a16="http://schemas.microsoft.com/office/drawing/2014/main" id="{90425D57-8D1B-474E-A11B-02C32E636AE5}"/>
              </a:ext>
            </a:extLst>
          </p:cNvPr>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8075612" y="3276600"/>
            <a:ext cx="2971800" cy="2971800"/>
          </a:xfrm>
          <a:prstGeom prst="rect">
            <a:avLst/>
          </a:prstGeom>
          <a:noFill/>
          <a:ln>
            <a:noFill/>
          </a:ln>
          <a:effectLst>
            <a:glow rad="101600">
              <a:schemeClr val="tx1">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97575443"/>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79412" y="1196125"/>
            <a:ext cx="11625959" cy="5201066"/>
          </a:xfrm>
        </p:spPr>
        <p:txBody>
          <a:bodyPr>
            <a:normAutofit/>
          </a:bodyPr>
          <a:lstStyle/>
          <a:p>
            <a:pPr>
              <a:lnSpc>
                <a:spcPct val="100000"/>
              </a:lnSpc>
            </a:pPr>
            <a:r>
              <a:rPr lang="en-US" dirty="0"/>
              <a:t>Iteration step involves:</a:t>
            </a:r>
          </a:p>
          <a:p>
            <a:pPr marL="577850" lvl="1" indent="-220663">
              <a:lnSpc>
                <a:spcPct val="100000"/>
              </a:lnSpc>
            </a:pPr>
            <a:r>
              <a:rPr lang="en-US" dirty="0" smtClean="0"/>
              <a:t> Design </a:t>
            </a:r>
            <a:r>
              <a:rPr lang="en-US" dirty="0"/>
              <a:t>and implementation of a task from the project control list</a:t>
            </a:r>
          </a:p>
          <a:p>
            <a:pPr marL="577850" lvl="1" indent="-220663">
              <a:lnSpc>
                <a:spcPct val="100000"/>
              </a:lnSpc>
            </a:pPr>
            <a:r>
              <a:rPr lang="en-US" dirty="0" smtClean="0"/>
              <a:t> Analysis </a:t>
            </a:r>
            <a:r>
              <a:rPr lang="en-US" dirty="0"/>
              <a:t>of the current version of the system</a:t>
            </a:r>
          </a:p>
          <a:p>
            <a:pPr marL="577850" lvl="1" indent="-220663">
              <a:lnSpc>
                <a:spcPct val="100000"/>
              </a:lnSpc>
            </a:pPr>
            <a:r>
              <a:rPr lang="en-US" dirty="0" smtClean="0"/>
              <a:t> Analysis </a:t>
            </a:r>
            <a:r>
              <a:rPr lang="en-US" dirty="0"/>
              <a:t>of the structure, modularity, usability, reliability, </a:t>
            </a:r>
            <a:r>
              <a:rPr lang="en-US" dirty="0" smtClean="0"/>
              <a:t/>
            </a:r>
            <a:br>
              <a:rPr lang="en-US" dirty="0" smtClean="0"/>
            </a:br>
            <a:r>
              <a:rPr lang="en-US" dirty="0" smtClean="0"/>
              <a:t>efficiency </a:t>
            </a:r>
            <a:r>
              <a:rPr lang="en-US" dirty="0"/>
              <a:t>&amp; achievement of goals</a:t>
            </a:r>
          </a:p>
          <a:p>
            <a:pPr>
              <a:lnSpc>
                <a:spcPct val="100000"/>
              </a:lnSpc>
            </a:pPr>
            <a:r>
              <a:rPr lang="en-US" dirty="0"/>
              <a:t>Iteration analysis is based upon </a:t>
            </a:r>
            <a:r>
              <a:rPr lang="en-US" dirty="0">
                <a:solidFill>
                  <a:schemeClr val="bg1"/>
                </a:solidFill>
              </a:rPr>
              <a:t>user feedback</a:t>
            </a:r>
            <a:r>
              <a:rPr lang="en-US" dirty="0"/>
              <a:t>, </a:t>
            </a:r>
            <a:r>
              <a:rPr lang="en-US" dirty="0" smtClean="0"/>
              <a:t/>
            </a:r>
            <a:br>
              <a:rPr lang="en-US" dirty="0" smtClean="0"/>
            </a:br>
            <a:r>
              <a:rPr lang="en-US" dirty="0" smtClean="0"/>
              <a:t>and </a:t>
            </a:r>
            <a:r>
              <a:rPr lang="en-US" dirty="0"/>
              <a:t>the program analysis facilities available</a:t>
            </a:r>
          </a:p>
        </p:txBody>
      </p:sp>
      <p:sp>
        <p:nvSpPr>
          <p:cNvPr id="3" name="Title 2"/>
          <p:cNvSpPr>
            <a:spLocks noGrp="1"/>
          </p:cNvSpPr>
          <p:nvPr>
            <p:ph type="title"/>
          </p:nvPr>
        </p:nvSpPr>
        <p:spPr/>
        <p:txBody>
          <a:bodyPr>
            <a:normAutofit/>
          </a:bodyPr>
          <a:lstStyle/>
          <a:p>
            <a:r>
              <a:rPr lang="en-US" dirty="0"/>
              <a:t>Iteration Step</a:t>
            </a:r>
            <a:endParaRPr lang="bg-BG" dirty="0"/>
          </a:p>
        </p:txBody>
      </p:sp>
      <p:sp>
        <p:nvSpPr>
          <p:cNvPr id="4" name="Slide Number Placeholder 3"/>
          <p:cNvSpPr>
            <a:spLocks noGrp="1"/>
          </p:cNvSpPr>
          <p:nvPr>
            <p:ph type="sldNum" sz="quarter" idx="13"/>
          </p:nvPr>
        </p:nvSpPr>
        <p:spPr/>
        <p:txBody>
          <a:bodyPr/>
          <a:lstStyle/>
          <a:p>
            <a:fld id="{C014DD1E-5D91-48A3-AD6D-45FBA980D106}" type="slidenum">
              <a:rPr lang="en-US" smtClean="0"/>
              <a:pPr/>
              <a:t>27</a:t>
            </a:fld>
            <a:endParaRPr lang="en-US" dirty="0"/>
          </a:p>
        </p:txBody>
      </p:sp>
    </p:spTree>
    <p:extLst>
      <p:ext uri="{BB962C8B-B14F-4D97-AF65-F5344CB8AC3E}">
        <p14:creationId xmlns:p14="http://schemas.microsoft.com/office/powerpoint/2010/main" val="3741494977"/>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79412" y="1196125"/>
            <a:ext cx="11625959" cy="5201066"/>
          </a:xfrm>
        </p:spPr>
        <p:txBody>
          <a:bodyPr>
            <a:normAutofit/>
          </a:bodyPr>
          <a:lstStyle/>
          <a:p>
            <a:pPr>
              <a:lnSpc>
                <a:spcPct val="100000"/>
              </a:lnSpc>
            </a:pPr>
            <a:r>
              <a:rPr lang="en-US" dirty="0"/>
              <a:t>Project control list</a:t>
            </a:r>
          </a:p>
          <a:p>
            <a:pPr marL="577850" lvl="1" indent="-220663">
              <a:lnSpc>
                <a:spcPct val="100000"/>
              </a:lnSpc>
            </a:pPr>
            <a:r>
              <a:rPr lang="en-US" dirty="0" smtClean="0"/>
              <a:t> Created </a:t>
            </a:r>
            <a:r>
              <a:rPr lang="en-US" dirty="0"/>
              <a:t>to </a:t>
            </a:r>
            <a:r>
              <a:rPr lang="en-US" dirty="0">
                <a:solidFill>
                  <a:schemeClr val="bg1"/>
                </a:solidFill>
              </a:rPr>
              <a:t>guide</a:t>
            </a:r>
            <a:r>
              <a:rPr lang="en-US" dirty="0"/>
              <a:t> the iteration process</a:t>
            </a:r>
          </a:p>
          <a:p>
            <a:pPr marL="577850" lvl="1" indent="-220663">
              <a:lnSpc>
                <a:spcPct val="100000"/>
              </a:lnSpc>
            </a:pPr>
            <a:r>
              <a:rPr lang="en-US" dirty="0" smtClean="0"/>
              <a:t> Contains </a:t>
            </a:r>
            <a:r>
              <a:rPr lang="en-US" dirty="0"/>
              <a:t>a record of all </a:t>
            </a:r>
            <a:r>
              <a:rPr lang="en-US" dirty="0">
                <a:solidFill>
                  <a:schemeClr val="bg1"/>
                </a:solidFill>
              </a:rPr>
              <a:t>tasks that need to be performed</a:t>
            </a:r>
          </a:p>
          <a:p>
            <a:pPr marL="860425" lvl="2" indent="-211138">
              <a:lnSpc>
                <a:spcPct val="100000"/>
              </a:lnSpc>
            </a:pPr>
            <a:r>
              <a:rPr lang="en-US" dirty="0" smtClean="0"/>
              <a:t> New </a:t>
            </a:r>
            <a:r>
              <a:rPr lang="en-US" dirty="0"/>
              <a:t>features to be implemented</a:t>
            </a:r>
          </a:p>
          <a:p>
            <a:pPr marL="860425" lvl="2" indent="-211138">
              <a:lnSpc>
                <a:spcPct val="100000"/>
              </a:lnSpc>
            </a:pPr>
            <a:r>
              <a:rPr lang="en-US" dirty="0" smtClean="0"/>
              <a:t> Areas </a:t>
            </a:r>
            <a:r>
              <a:rPr lang="en-US" dirty="0"/>
              <a:t>of redesign of the existing solution</a:t>
            </a:r>
          </a:p>
          <a:p>
            <a:pPr marL="860425" lvl="2" indent="-211138">
              <a:lnSpc>
                <a:spcPct val="100000"/>
              </a:lnSpc>
            </a:pPr>
            <a:r>
              <a:rPr lang="en-US" dirty="0" smtClean="0">
                <a:solidFill>
                  <a:schemeClr val="bg1"/>
                </a:solidFill>
              </a:rPr>
              <a:t> Constantly </a:t>
            </a:r>
            <a:r>
              <a:rPr lang="en-US" dirty="0">
                <a:solidFill>
                  <a:schemeClr val="bg1"/>
                </a:solidFill>
              </a:rPr>
              <a:t>revised </a:t>
            </a:r>
            <a:r>
              <a:rPr lang="en-US" dirty="0"/>
              <a:t>as a result of the </a:t>
            </a:r>
            <a:br>
              <a:rPr lang="en-US" dirty="0"/>
            </a:br>
            <a:r>
              <a:rPr lang="en-US" dirty="0" smtClean="0"/>
              <a:t> analysis </a:t>
            </a:r>
            <a:r>
              <a:rPr lang="en-US" dirty="0"/>
              <a:t>phase</a:t>
            </a:r>
          </a:p>
        </p:txBody>
      </p:sp>
      <p:sp>
        <p:nvSpPr>
          <p:cNvPr id="3" name="Title 2"/>
          <p:cNvSpPr>
            <a:spLocks noGrp="1"/>
          </p:cNvSpPr>
          <p:nvPr>
            <p:ph type="title"/>
          </p:nvPr>
        </p:nvSpPr>
        <p:spPr/>
        <p:txBody>
          <a:bodyPr>
            <a:normAutofit/>
          </a:bodyPr>
          <a:lstStyle/>
          <a:p>
            <a:r>
              <a:rPr lang="en-US" dirty="0"/>
              <a:t>Project Control List</a:t>
            </a:r>
            <a:endParaRPr lang="bg-BG" dirty="0"/>
          </a:p>
        </p:txBody>
      </p:sp>
      <p:sp>
        <p:nvSpPr>
          <p:cNvPr id="4" name="Slide Number Placeholder 3"/>
          <p:cNvSpPr>
            <a:spLocks noGrp="1"/>
          </p:cNvSpPr>
          <p:nvPr>
            <p:ph type="sldNum" sz="quarter" idx="13"/>
          </p:nvPr>
        </p:nvSpPr>
        <p:spPr/>
        <p:txBody>
          <a:bodyPr/>
          <a:lstStyle/>
          <a:p>
            <a:fld id="{C014DD1E-5D91-48A3-AD6D-45FBA980D106}" type="slidenum">
              <a:rPr lang="en-US" smtClean="0"/>
              <a:pPr/>
              <a:t>28</a:t>
            </a:fld>
            <a:endParaRPr lang="en-US" dirty="0"/>
          </a:p>
        </p:txBody>
      </p:sp>
      <p:pic>
        <p:nvPicPr>
          <p:cNvPr id="5" name="Picture 4">
            <a:extLst>
              <a:ext uri="{FF2B5EF4-FFF2-40B4-BE49-F238E27FC236}">
                <a16:creationId xmlns:a16="http://schemas.microsoft.com/office/drawing/2014/main" id="{7E7F3077-451E-4ED2-B7C0-F8A590184E6E}"/>
              </a:ext>
            </a:extLst>
          </p:cNvPr>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8460042" y="3581400"/>
            <a:ext cx="2467769" cy="2311813"/>
          </a:xfrm>
          <a:prstGeom prst="rect">
            <a:avLst/>
          </a:prstGeom>
          <a:noFill/>
          <a:ln>
            <a:noFill/>
          </a:ln>
          <a:effectLst>
            <a:glow rad="101600">
              <a:schemeClr val="tx1">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3880549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79412" y="1196125"/>
            <a:ext cx="11625959" cy="5201066"/>
          </a:xfrm>
        </p:spPr>
        <p:txBody>
          <a:bodyPr>
            <a:normAutofit/>
          </a:bodyPr>
          <a:lstStyle/>
          <a:p>
            <a:pPr>
              <a:lnSpc>
                <a:spcPct val="100000"/>
              </a:lnSpc>
            </a:pPr>
            <a:r>
              <a:rPr lang="en-US" dirty="0"/>
              <a:t>Examples for </a:t>
            </a:r>
            <a:r>
              <a:rPr lang="en-US" dirty="0">
                <a:solidFill>
                  <a:schemeClr val="bg1"/>
                </a:solidFill>
              </a:rPr>
              <a:t>Iterative-incremental models</a:t>
            </a:r>
          </a:p>
          <a:p>
            <a:pPr marL="577850" lvl="1" indent="-220663">
              <a:lnSpc>
                <a:spcPct val="100000"/>
              </a:lnSpc>
            </a:pPr>
            <a:r>
              <a:rPr lang="en-US" dirty="0" smtClean="0"/>
              <a:t> Agile </a:t>
            </a:r>
            <a:r>
              <a:rPr lang="en-US" dirty="0"/>
              <a:t>Development</a:t>
            </a:r>
          </a:p>
          <a:p>
            <a:pPr marL="577850" lvl="1" indent="-220663">
              <a:lnSpc>
                <a:spcPct val="100000"/>
              </a:lnSpc>
            </a:pPr>
            <a:r>
              <a:rPr lang="en-US" dirty="0" smtClean="0"/>
              <a:t> Rapid </a:t>
            </a:r>
            <a:r>
              <a:rPr lang="en-US" dirty="0"/>
              <a:t>Application Development (RAD)</a:t>
            </a:r>
          </a:p>
          <a:p>
            <a:pPr marL="577850" lvl="1" indent="-220663">
              <a:lnSpc>
                <a:spcPct val="100000"/>
              </a:lnSpc>
            </a:pPr>
            <a:r>
              <a:rPr lang="en-US" dirty="0" smtClean="0"/>
              <a:t> Rational </a:t>
            </a:r>
            <a:r>
              <a:rPr lang="en-US" dirty="0"/>
              <a:t>Unified Process (RUP)</a:t>
            </a:r>
          </a:p>
        </p:txBody>
      </p:sp>
      <p:sp>
        <p:nvSpPr>
          <p:cNvPr id="3" name="Title 2"/>
          <p:cNvSpPr>
            <a:spLocks noGrp="1"/>
          </p:cNvSpPr>
          <p:nvPr>
            <p:ph type="title"/>
          </p:nvPr>
        </p:nvSpPr>
        <p:spPr/>
        <p:txBody>
          <a:bodyPr>
            <a:normAutofit/>
          </a:bodyPr>
          <a:lstStyle/>
          <a:p>
            <a:r>
              <a:rPr lang="en-US" dirty="0" smtClean="0"/>
              <a:t>Types of Iterative Models</a:t>
            </a:r>
            <a:endParaRPr lang="bg-BG" dirty="0"/>
          </a:p>
        </p:txBody>
      </p:sp>
      <p:sp>
        <p:nvSpPr>
          <p:cNvPr id="4" name="Slide Number Placeholder 3"/>
          <p:cNvSpPr>
            <a:spLocks noGrp="1"/>
          </p:cNvSpPr>
          <p:nvPr>
            <p:ph type="sldNum" sz="quarter" idx="13"/>
          </p:nvPr>
        </p:nvSpPr>
        <p:spPr/>
        <p:txBody>
          <a:bodyPr/>
          <a:lstStyle/>
          <a:p>
            <a:fld id="{C014DD1E-5D91-48A3-AD6D-45FBA980D106}" type="slidenum">
              <a:rPr lang="en-US" smtClean="0"/>
              <a:pPr/>
              <a:t>29</a:t>
            </a:fld>
            <a:endParaRPr lang="en-US" dirty="0"/>
          </a:p>
        </p:txBody>
      </p:sp>
      <p:pic>
        <p:nvPicPr>
          <p:cNvPr id="6" name="Picture 2">
            <a:extLst>
              <a:ext uri="{FF2B5EF4-FFF2-40B4-BE49-F238E27FC236}">
                <a16:creationId xmlns:a16="http://schemas.microsoft.com/office/drawing/2014/main" id="{2047BC98-8A09-4BB1-9013-A5F46CCDF796}"/>
              </a:ext>
            </a:extLst>
          </p:cNvPr>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5637212" y="2850472"/>
            <a:ext cx="5764798" cy="40075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1066634"/>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79412" y="4704825"/>
            <a:ext cx="11582399" cy="768084"/>
          </a:xfrm>
        </p:spPr>
        <p:txBody>
          <a:bodyPr/>
          <a:lstStyle/>
          <a:p>
            <a:r>
              <a:rPr lang="en-US" sz="4800" dirty="0">
                <a:ea typeface="Calibri"/>
                <a:cs typeface="Calibri"/>
                <a:sym typeface="Calibri"/>
              </a:rPr>
              <a:t>Introduction to Software Development</a:t>
            </a:r>
            <a:endParaRPr lang="bg-BG" sz="4800" dirty="0"/>
          </a:p>
        </p:txBody>
      </p:sp>
      <p:sp>
        <p:nvSpPr>
          <p:cNvPr id="3" name="Text Placeholder 2"/>
          <p:cNvSpPr>
            <a:spLocks noGrp="1"/>
          </p:cNvSpPr>
          <p:nvPr>
            <p:ph type="body" sz="quarter" idx="11"/>
          </p:nvPr>
        </p:nvSpPr>
        <p:spPr/>
        <p:txBody>
          <a:bodyPr/>
          <a:lstStyle/>
          <a:p>
            <a:r>
              <a:rPr lang="en-US" sz="4800" dirty="0">
                <a:ea typeface="Calibri"/>
                <a:cs typeface="Calibri"/>
                <a:sym typeface="Calibri"/>
              </a:rPr>
              <a:t>Life Cycle</a:t>
            </a:r>
            <a:endParaRPr lang="bg-BG" sz="4800" dirty="0"/>
          </a:p>
        </p:txBody>
      </p:sp>
      <p:pic>
        <p:nvPicPr>
          <p:cNvPr id="4" name="Shape 129" descr="C:\Users\RoYaL\AppData\Local\Temp\software_del_lifecycle.png"/>
          <p:cNvPicPr preferRelativeResize="0"/>
          <p:nvPr/>
        </p:nvPicPr>
        <p:blipFill rotWithShape="1">
          <a:blip r:embed="rId2">
            <a:alphaModFix/>
          </a:blip>
          <a:srcRect/>
          <a:stretch/>
        </p:blipFill>
        <p:spPr>
          <a:xfrm>
            <a:off x="4570412" y="990600"/>
            <a:ext cx="3124200" cy="3150591"/>
          </a:xfrm>
          <a:prstGeom prst="rect">
            <a:avLst/>
          </a:prstGeom>
          <a:noFill/>
          <a:ln>
            <a:noFill/>
          </a:ln>
        </p:spPr>
      </p:pic>
    </p:spTree>
    <p:extLst>
      <p:ext uri="{BB962C8B-B14F-4D97-AF65-F5344CB8AC3E}">
        <p14:creationId xmlns:p14="http://schemas.microsoft.com/office/powerpoint/2010/main" val="2480857865"/>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sz="4800" dirty="0">
                <a:ea typeface="Calibri"/>
                <a:cs typeface="Calibri"/>
                <a:sym typeface="Calibri"/>
              </a:rPr>
              <a:t>Agile Development</a:t>
            </a:r>
            <a:endParaRPr lang="bg-BG" dirty="0"/>
          </a:p>
        </p:txBody>
      </p:sp>
      <p:sp>
        <p:nvSpPr>
          <p:cNvPr id="3" name="Text Placeholder 2"/>
          <p:cNvSpPr>
            <a:spLocks noGrp="1"/>
          </p:cNvSpPr>
          <p:nvPr>
            <p:ph type="body" sz="quarter" idx="11"/>
          </p:nvPr>
        </p:nvSpPr>
        <p:spPr/>
        <p:txBody>
          <a:bodyPr/>
          <a:lstStyle/>
          <a:p>
            <a:endParaRPr lang="bg-BG"/>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79898" y="1295400"/>
            <a:ext cx="2613660" cy="2613660"/>
          </a:xfrm>
          <a:prstGeom prst="rect">
            <a:avLst/>
          </a:prstGeom>
        </p:spPr>
      </p:pic>
    </p:spTree>
    <p:extLst>
      <p:ext uri="{BB962C8B-B14F-4D97-AF65-F5344CB8AC3E}">
        <p14:creationId xmlns:p14="http://schemas.microsoft.com/office/powerpoint/2010/main" val="131422264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000" dirty="0">
                <a:ea typeface="Calibri"/>
                <a:cs typeface="Calibri"/>
                <a:sym typeface="Calibri"/>
              </a:rPr>
              <a:t>The Agile Manifesto</a:t>
            </a:r>
            <a:endParaRPr lang="bg-BG" dirty="0"/>
          </a:p>
        </p:txBody>
      </p:sp>
      <p:sp>
        <p:nvSpPr>
          <p:cNvPr id="4" name="Slide Number Placeholder 3"/>
          <p:cNvSpPr>
            <a:spLocks noGrp="1"/>
          </p:cNvSpPr>
          <p:nvPr>
            <p:ph type="sldNum" sz="quarter" idx="13"/>
          </p:nvPr>
        </p:nvSpPr>
        <p:spPr/>
        <p:txBody>
          <a:bodyPr/>
          <a:lstStyle/>
          <a:p>
            <a:fld id="{C014DD1E-5D91-48A3-AD6D-45FBA980D106}" type="slidenum">
              <a:rPr lang="en-US" smtClean="0"/>
              <a:pPr/>
              <a:t>31</a:t>
            </a:fld>
            <a:endParaRPr lang="en-US" dirty="0"/>
          </a:p>
        </p:txBody>
      </p:sp>
      <p:sp>
        <p:nvSpPr>
          <p:cNvPr id="5" name="Shape 238"/>
          <p:cNvSpPr txBox="1">
            <a:spLocks/>
          </p:cNvSpPr>
          <p:nvPr/>
        </p:nvSpPr>
        <p:spPr>
          <a:xfrm>
            <a:off x="2447189" y="1905000"/>
            <a:ext cx="7927976" cy="2981192"/>
          </a:xfrm>
          <a:prstGeom prst="rect">
            <a:avLst/>
          </a:prstGeom>
          <a:solidFill>
            <a:srgbClr val="D9D4C6">
              <a:alpha val="14901"/>
            </a:srgbClr>
          </a:solidFill>
          <a:ln w="12700" cap="flat" cmpd="sng">
            <a:solidFill>
              <a:srgbClr val="C6BEAB"/>
            </a:solidFill>
            <a:prstDash val="solid"/>
            <a:round/>
            <a:headEnd type="none" w="med" len="med"/>
            <a:tailEnd type="none" w="med" len="med"/>
          </a:ln>
        </p:spPr>
        <p:txBody>
          <a:bodyPr spcFirstLastPara="1" wrap="square" lIns="108000" tIns="36000" rIns="108000" bIns="36000" anchor="t" anchorCtr="0">
            <a:noAutofit/>
          </a:bodyPr>
          <a:lstStyle>
            <a:lvl1pPr marL="456915" indent="-456915" algn="l" defTabSz="1218438" rtl="0" eaLnBrk="1" latinLnBrk="1" hangingPunct="1">
              <a:lnSpc>
                <a:spcPct val="105000"/>
              </a:lnSpc>
              <a:spcBef>
                <a:spcPts val="600"/>
              </a:spcBef>
              <a:spcAft>
                <a:spcPts val="600"/>
              </a:spcAft>
              <a:buFont typeface="Wingdings" panose="05000000000000000000" pitchFamily="2" charset="2"/>
              <a:buChar char="§"/>
              <a:defRPr sz="3398" kern="1200">
                <a:solidFill>
                  <a:schemeClr val="tx1"/>
                </a:solidFill>
                <a:latin typeface="+mn-lt"/>
                <a:ea typeface="+mn-ea"/>
                <a:cs typeface="+mn-cs"/>
              </a:defRPr>
            </a:lvl1pPr>
            <a:lvl2pPr marL="989981" indent="-380762" algn="l" defTabSz="1218438" rtl="0" eaLnBrk="1" latinLnBrk="1"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523048" indent="-304610" algn="l" defTabSz="1218438" rtl="0" eaLnBrk="1" latinLnBrk="1"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2132267" indent="-304610" algn="l" defTabSz="1218438" rtl="0" eaLnBrk="1" latinLnBrk="1"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741485" indent="-304610" algn="l" defTabSz="1218438" rtl="0" eaLnBrk="1" latinLnBrk="1"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pPr marL="0" lvl="1" indent="0">
              <a:spcBef>
                <a:spcPts val="0"/>
              </a:spcBef>
              <a:spcAft>
                <a:spcPts val="0"/>
              </a:spcAft>
              <a:buClr>
                <a:srgbClr val="D9D4C6"/>
              </a:buClr>
              <a:buSzPts val="2520"/>
              <a:buFont typeface="Noto Sans Symbols"/>
              <a:buNone/>
            </a:pPr>
            <a:r>
              <a:rPr lang="en-US" sz="3600" dirty="0">
                <a:solidFill>
                  <a:schemeClr val="lt1"/>
                </a:solidFill>
                <a:latin typeface="Calibri"/>
                <a:ea typeface="Calibri"/>
                <a:cs typeface="Calibri"/>
                <a:sym typeface="Calibri"/>
              </a:rPr>
              <a:t>“Our highest priority is to satisfy the </a:t>
            </a:r>
            <a:endParaRPr lang="en-US" dirty="0"/>
          </a:p>
          <a:p>
            <a:pPr marL="0" lvl="1" indent="0">
              <a:spcBef>
                <a:spcPts val="0"/>
              </a:spcBef>
              <a:spcAft>
                <a:spcPts val="0"/>
              </a:spcAft>
              <a:buClr>
                <a:srgbClr val="D9D4C6"/>
              </a:buClr>
              <a:buSzPts val="2520"/>
              <a:buFont typeface="Noto Sans Symbols"/>
              <a:buNone/>
            </a:pPr>
            <a:r>
              <a:rPr lang="en-US" sz="3600" dirty="0">
                <a:solidFill>
                  <a:schemeClr val="lt1"/>
                </a:solidFill>
                <a:latin typeface="Calibri"/>
                <a:ea typeface="Calibri"/>
                <a:cs typeface="Calibri"/>
                <a:sym typeface="Calibri"/>
              </a:rPr>
              <a:t>customer through early and continuous</a:t>
            </a:r>
            <a:endParaRPr lang="en-US" dirty="0"/>
          </a:p>
          <a:p>
            <a:pPr marL="0" lvl="1" indent="0">
              <a:spcBef>
                <a:spcPts val="0"/>
              </a:spcBef>
              <a:spcAft>
                <a:spcPts val="0"/>
              </a:spcAft>
              <a:buClr>
                <a:srgbClr val="D9D4C6"/>
              </a:buClr>
              <a:buSzPts val="2520"/>
              <a:buFont typeface="Noto Sans Symbols"/>
              <a:buNone/>
            </a:pPr>
            <a:r>
              <a:rPr lang="en-US" sz="3600" dirty="0">
                <a:solidFill>
                  <a:schemeClr val="lt1"/>
                </a:solidFill>
                <a:latin typeface="Calibri"/>
                <a:ea typeface="Calibri"/>
                <a:cs typeface="Calibri"/>
                <a:sym typeface="Calibri"/>
              </a:rPr>
              <a:t>delivery of valuable software“</a:t>
            </a:r>
            <a:endParaRPr lang="en-US" dirty="0"/>
          </a:p>
          <a:p>
            <a:pPr marL="0" lvl="1" indent="0">
              <a:spcBef>
                <a:spcPts val="0"/>
              </a:spcBef>
              <a:spcAft>
                <a:spcPts val="0"/>
              </a:spcAft>
              <a:buClr>
                <a:srgbClr val="D9D4C6"/>
              </a:buClr>
              <a:buSzPts val="2520"/>
              <a:buFont typeface="Noto Sans Symbols"/>
              <a:buNone/>
            </a:pPr>
            <a:endParaRPr lang="en-US" sz="3600" dirty="0">
              <a:latin typeface="Calibri"/>
              <a:ea typeface="Calibri"/>
              <a:cs typeface="Calibri"/>
              <a:sym typeface="Calibri"/>
            </a:endParaRPr>
          </a:p>
          <a:p>
            <a:pPr marL="0" lvl="1" indent="0">
              <a:spcBef>
                <a:spcPts val="0"/>
              </a:spcBef>
              <a:spcAft>
                <a:spcPts val="0"/>
              </a:spcAft>
              <a:buClr>
                <a:srgbClr val="D9D4C6"/>
              </a:buClr>
              <a:buSzPts val="2520"/>
              <a:buFont typeface="Noto Sans Symbols"/>
              <a:buNone/>
            </a:pPr>
            <a:r>
              <a:rPr lang="en-US" sz="3600" dirty="0">
                <a:latin typeface="Calibri"/>
                <a:ea typeface="Calibri"/>
                <a:cs typeface="Calibri"/>
                <a:sym typeface="Calibri"/>
              </a:rPr>
              <a:t>                            		</a:t>
            </a:r>
            <a:endParaRPr lang="en-US" dirty="0"/>
          </a:p>
        </p:txBody>
      </p:sp>
      <p:sp>
        <p:nvSpPr>
          <p:cNvPr id="6" name="Shape 240"/>
          <p:cNvSpPr txBox="1"/>
          <p:nvPr/>
        </p:nvSpPr>
        <p:spPr>
          <a:xfrm>
            <a:off x="4875211" y="4038600"/>
            <a:ext cx="3071931" cy="52322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800" b="1" i="1" dirty="0">
                <a:solidFill>
                  <a:schemeClr val="bg1"/>
                </a:solidFill>
                <a:latin typeface="Calibri"/>
                <a:ea typeface="Calibri"/>
                <a:cs typeface="Calibri"/>
                <a:sym typeface="Calibri"/>
              </a:rPr>
              <a:t>Manifesto for Agile</a:t>
            </a:r>
            <a:endParaRPr sz="2800" b="1" i="1" dirty="0">
              <a:solidFill>
                <a:schemeClr val="bg1"/>
              </a:solidFill>
              <a:latin typeface="Calibri"/>
              <a:ea typeface="Calibri"/>
              <a:cs typeface="Calibri"/>
              <a:sym typeface="Calibri"/>
            </a:endParaRPr>
          </a:p>
        </p:txBody>
      </p:sp>
    </p:spTree>
    <p:extLst>
      <p:ext uri="{BB962C8B-B14F-4D97-AF65-F5344CB8AC3E}">
        <p14:creationId xmlns:p14="http://schemas.microsoft.com/office/powerpoint/2010/main" val="950506855"/>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a:bodyPr>
          <a:lstStyle/>
          <a:p>
            <a:r>
              <a:rPr lang="en-US" sz="3600" noProof="1">
                <a:solidFill>
                  <a:schemeClr val="bg1"/>
                </a:solidFill>
                <a:latin typeface="Corbel (Body)"/>
                <a:cs typeface="Consolas" pitchFamily="49" charset="0"/>
              </a:rPr>
              <a:t>The four core values of Agile software development</a:t>
            </a:r>
            <a:endParaRPr lang="en-US" sz="3600" dirty="0">
              <a:solidFill>
                <a:schemeClr val="bg1"/>
              </a:solidFill>
              <a:latin typeface="Corbel (Body)"/>
            </a:endParaRPr>
          </a:p>
        </p:txBody>
      </p:sp>
      <p:sp>
        <p:nvSpPr>
          <p:cNvPr id="3" name="Title 2"/>
          <p:cNvSpPr>
            <a:spLocks noGrp="1"/>
          </p:cNvSpPr>
          <p:nvPr>
            <p:ph type="title"/>
          </p:nvPr>
        </p:nvSpPr>
        <p:spPr/>
        <p:txBody>
          <a:bodyPr/>
          <a:lstStyle/>
          <a:p>
            <a:r>
              <a:rPr lang="en-US" dirty="0"/>
              <a:t>The Agile Manifesto</a:t>
            </a:r>
            <a:endParaRPr lang="bg-BG" dirty="0"/>
          </a:p>
        </p:txBody>
      </p:sp>
      <p:sp>
        <p:nvSpPr>
          <p:cNvPr id="4" name="Slide Number Placeholder 3"/>
          <p:cNvSpPr>
            <a:spLocks noGrp="1"/>
          </p:cNvSpPr>
          <p:nvPr>
            <p:ph type="sldNum" sz="quarter" idx="13"/>
          </p:nvPr>
        </p:nvSpPr>
        <p:spPr/>
        <p:txBody>
          <a:bodyPr/>
          <a:lstStyle/>
          <a:p>
            <a:fld id="{C014DD1E-5D91-48A3-AD6D-45FBA980D106}" type="slidenum">
              <a:rPr lang="en-US" smtClean="0"/>
              <a:pPr/>
              <a:t>32</a:t>
            </a:fld>
            <a:endParaRPr lang="en-US" dirty="0"/>
          </a:p>
        </p:txBody>
      </p:sp>
      <p:sp>
        <p:nvSpPr>
          <p:cNvPr id="6" name="TextBox 6">
            <a:extLst>
              <a:ext uri="{FF2B5EF4-FFF2-40B4-BE49-F238E27FC236}">
                <a16:creationId xmlns:a16="http://schemas.microsoft.com/office/drawing/2014/main" id="{09F1A92B-32B6-4B2C-82ED-ACC7F4725D48}"/>
              </a:ext>
            </a:extLst>
          </p:cNvPr>
          <p:cNvSpPr txBox="1"/>
          <p:nvPr/>
        </p:nvSpPr>
        <p:spPr>
          <a:xfrm>
            <a:off x="5596783" y="2213416"/>
            <a:ext cx="885825" cy="400110"/>
          </a:xfrm>
          <a:prstGeom prst="rect">
            <a:avLst/>
          </a:prstGeom>
          <a:noFill/>
        </p:spPr>
        <p:txBody>
          <a:bodyPr wrap="square" rtlCol="0">
            <a:spAutoFit/>
          </a:bodyPr>
          <a:lstStyle>
            <a:defPPr>
              <a:defRPr lang="bg-BG"/>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dirty="0">
                <a:effectLst>
                  <a:outerShdw blurRad="38100" dist="38100" dir="2700000" algn="tl">
                    <a:srgbClr val="000000">
                      <a:alpha val="43137"/>
                    </a:srgbClr>
                  </a:outerShdw>
                </a:effectLst>
              </a:rPr>
              <a:t>over</a:t>
            </a:r>
          </a:p>
        </p:txBody>
      </p:sp>
      <p:sp>
        <p:nvSpPr>
          <p:cNvPr id="7" name="Rounded Rectangle 4">
            <a:extLst>
              <a:ext uri="{FF2B5EF4-FFF2-40B4-BE49-F238E27FC236}">
                <a16:creationId xmlns:a16="http://schemas.microsoft.com/office/drawing/2014/main" id="{125B9072-4708-4590-A57C-3EFF4FBDAA2D}"/>
              </a:ext>
            </a:extLst>
          </p:cNvPr>
          <p:cNvSpPr/>
          <p:nvPr/>
        </p:nvSpPr>
        <p:spPr>
          <a:xfrm>
            <a:off x="2389187" y="1981200"/>
            <a:ext cx="2457450" cy="864543"/>
          </a:xfrm>
          <a:prstGeom prst="round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4"/>
          </a:lnRef>
          <a:fillRef idx="1">
            <a:schemeClr val="lt1"/>
          </a:fillRef>
          <a:effectRef idx="0">
            <a:schemeClr val="accent4"/>
          </a:effectRef>
          <a:fontRef idx="minor">
            <a:schemeClr val="dk1"/>
          </a:fontRef>
        </p:style>
        <p:txBody>
          <a:bodyPr rtlCol="0" anchor="ctr"/>
          <a:lstStyle>
            <a:defPPr>
              <a:defRPr lang="bg-BG"/>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2000" b="1" dirty="0">
                <a:effectLst>
                  <a:outerShdw blurRad="38100" dist="38100" dir="2700000" algn="tl">
                    <a:srgbClr val="000000">
                      <a:alpha val="43137"/>
                    </a:srgbClr>
                  </a:outerShdw>
                </a:effectLst>
              </a:rPr>
              <a:t>Individuals and interactions</a:t>
            </a:r>
          </a:p>
        </p:txBody>
      </p:sp>
      <p:sp>
        <p:nvSpPr>
          <p:cNvPr id="8" name="TextBox 9">
            <a:extLst>
              <a:ext uri="{FF2B5EF4-FFF2-40B4-BE49-F238E27FC236}">
                <a16:creationId xmlns:a16="http://schemas.microsoft.com/office/drawing/2014/main" id="{C1C33E0C-8EC7-4678-B759-6BA03EA60440}"/>
              </a:ext>
            </a:extLst>
          </p:cNvPr>
          <p:cNvSpPr txBox="1"/>
          <p:nvPr/>
        </p:nvSpPr>
        <p:spPr>
          <a:xfrm>
            <a:off x="5596784" y="5682747"/>
            <a:ext cx="885825" cy="400110"/>
          </a:xfrm>
          <a:prstGeom prst="rect">
            <a:avLst/>
          </a:prstGeom>
          <a:noFill/>
        </p:spPr>
        <p:txBody>
          <a:bodyPr wrap="square" rtlCol="0">
            <a:spAutoFit/>
          </a:bodyPr>
          <a:lstStyle>
            <a:defPPr>
              <a:defRPr lang="bg-BG"/>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dirty="0">
                <a:effectLst>
                  <a:outerShdw blurRad="38100" dist="38100" dir="2700000" algn="tl">
                    <a:srgbClr val="000000">
                      <a:alpha val="43137"/>
                    </a:srgbClr>
                  </a:outerShdw>
                </a:effectLst>
              </a:rPr>
              <a:t>over</a:t>
            </a:r>
          </a:p>
        </p:txBody>
      </p:sp>
      <p:sp>
        <p:nvSpPr>
          <p:cNvPr id="9" name="TextBox 12">
            <a:extLst>
              <a:ext uri="{FF2B5EF4-FFF2-40B4-BE49-F238E27FC236}">
                <a16:creationId xmlns:a16="http://schemas.microsoft.com/office/drawing/2014/main" id="{CAF1394A-402E-4A04-9082-69B0C6548D76}"/>
              </a:ext>
            </a:extLst>
          </p:cNvPr>
          <p:cNvSpPr txBox="1"/>
          <p:nvPr/>
        </p:nvSpPr>
        <p:spPr>
          <a:xfrm>
            <a:off x="5596784" y="4518465"/>
            <a:ext cx="885825" cy="400110"/>
          </a:xfrm>
          <a:prstGeom prst="rect">
            <a:avLst/>
          </a:prstGeom>
          <a:noFill/>
        </p:spPr>
        <p:txBody>
          <a:bodyPr wrap="square" rtlCol="0">
            <a:spAutoFit/>
          </a:bodyPr>
          <a:lstStyle>
            <a:defPPr>
              <a:defRPr lang="bg-BG"/>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dirty="0">
                <a:effectLst>
                  <a:outerShdw blurRad="38100" dist="38100" dir="2700000" algn="tl">
                    <a:srgbClr val="000000">
                      <a:alpha val="43137"/>
                    </a:srgbClr>
                  </a:outerShdw>
                </a:effectLst>
              </a:rPr>
              <a:t>over</a:t>
            </a:r>
          </a:p>
        </p:txBody>
      </p:sp>
      <p:sp>
        <p:nvSpPr>
          <p:cNvPr id="10" name="TextBox 15">
            <a:extLst>
              <a:ext uri="{FF2B5EF4-FFF2-40B4-BE49-F238E27FC236}">
                <a16:creationId xmlns:a16="http://schemas.microsoft.com/office/drawing/2014/main" id="{E8AFAF33-D56C-4EDB-8ADE-AAC6A4B1EE59}"/>
              </a:ext>
            </a:extLst>
          </p:cNvPr>
          <p:cNvSpPr txBox="1"/>
          <p:nvPr/>
        </p:nvSpPr>
        <p:spPr>
          <a:xfrm>
            <a:off x="5596783" y="3354183"/>
            <a:ext cx="885825" cy="400110"/>
          </a:xfrm>
          <a:prstGeom prst="rect">
            <a:avLst/>
          </a:prstGeom>
          <a:noFill/>
        </p:spPr>
        <p:txBody>
          <a:bodyPr wrap="square" rtlCol="0">
            <a:spAutoFit/>
          </a:bodyPr>
          <a:lstStyle>
            <a:defPPr>
              <a:defRPr lang="bg-BG"/>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dirty="0">
                <a:effectLst>
                  <a:outerShdw blurRad="38100" dist="38100" dir="2700000" algn="tl">
                    <a:srgbClr val="000000">
                      <a:alpha val="43137"/>
                    </a:srgbClr>
                  </a:outerShdw>
                </a:effectLst>
              </a:rPr>
              <a:t>over</a:t>
            </a:r>
          </a:p>
        </p:txBody>
      </p:sp>
      <p:sp>
        <p:nvSpPr>
          <p:cNvPr id="11" name="Rounded Rectangle 8">
            <a:extLst>
              <a:ext uri="{FF2B5EF4-FFF2-40B4-BE49-F238E27FC236}">
                <a16:creationId xmlns:a16="http://schemas.microsoft.com/office/drawing/2014/main" id="{70BDAB76-DEFE-47E1-A658-7981F6B75D4D}"/>
              </a:ext>
            </a:extLst>
          </p:cNvPr>
          <p:cNvSpPr/>
          <p:nvPr/>
        </p:nvSpPr>
        <p:spPr>
          <a:xfrm>
            <a:off x="2389187" y="3123575"/>
            <a:ext cx="2457450" cy="864543"/>
          </a:xfrm>
          <a:prstGeom prst="round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4"/>
          </a:lnRef>
          <a:fillRef idx="1">
            <a:schemeClr val="lt1"/>
          </a:fillRef>
          <a:effectRef idx="0">
            <a:schemeClr val="accent4"/>
          </a:effectRef>
          <a:fontRef idx="minor">
            <a:schemeClr val="dk1"/>
          </a:fontRef>
        </p:style>
        <p:txBody>
          <a:bodyPr rtlCol="0" anchor="ctr"/>
          <a:lstStyle/>
          <a:p>
            <a:pPr algn="ctr"/>
            <a:r>
              <a:rPr lang="en-US" sz="2000" b="1" dirty="0">
                <a:effectLst>
                  <a:outerShdw blurRad="38100" dist="38100" dir="2700000" algn="tl">
                    <a:srgbClr val="000000">
                      <a:alpha val="43137"/>
                    </a:srgbClr>
                  </a:outerShdw>
                </a:effectLst>
              </a:rPr>
              <a:t>Working software</a:t>
            </a:r>
          </a:p>
        </p:txBody>
      </p:sp>
      <p:sp>
        <p:nvSpPr>
          <p:cNvPr id="12" name="Rounded Rectangle 9">
            <a:extLst>
              <a:ext uri="{FF2B5EF4-FFF2-40B4-BE49-F238E27FC236}">
                <a16:creationId xmlns:a16="http://schemas.microsoft.com/office/drawing/2014/main" id="{E768C066-8EF9-42CA-99B3-52DCDD73AE81}"/>
              </a:ext>
            </a:extLst>
          </p:cNvPr>
          <p:cNvSpPr/>
          <p:nvPr/>
        </p:nvSpPr>
        <p:spPr>
          <a:xfrm>
            <a:off x="2389187" y="4286249"/>
            <a:ext cx="2457450" cy="864543"/>
          </a:xfrm>
          <a:prstGeom prst="round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4"/>
          </a:lnRef>
          <a:fillRef idx="1">
            <a:schemeClr val="lt1"/>
          </a:fillRef>
          <a:effectRef idx="0">
            <a:schemeClr val="accent4"/>
          </a:effectRef>
          <a:fontRef idx="minor">
            <a:schemeClr val="dk1"/>
          </a:fontRef>
        </p:style>
        <p:txBody>
          <a:bodyPr rtlCol="0" anchor="ctr"/>
          <a:lstStyle/>
          <a:p>
            <a:pPr algn="ctr"/>
            <a:r>
              <a:rPr lang="en-US" sz="2000" b="1" dirty="0">
                <a:effectLst>
                  <a:outerShdw blurRad="38100" dist="38100" dir="2700000" algn="tl">
                    <a:srgbClr val="000000">
                      <a:alpha val="43137"/>
                    </a:srgbClr>
                  </a:outerShdw>
                </a:effectLst>
              </a:rPr>
              <a:t>Customer collaboration</a:t>
            </a:r>
          </a:p>
        </p:txBody>
      </p:sp>
      <p:sp>
        <p:nvSpPr>
          <p:cNvPr id="13" name="Rounded Rectangle 10">
            <a:extLst>
              <a:ext uri="{FF2B5EF4-FFF2-40B4-BE49-F238E27FC236}">
                <a16:creationId xmlns:a16="http://schemas.microsoft.com/office/drawing/2014/main" id="{498AF22C-61E1-4833-BFB2-A315499EF850}"/>
              </a:ext>
            </a:extLst>
          </p:cNvPr>
          <p:cNvSpPr/>
          <p:nvPr/>
        </p:nvSpPr>
        <p:spPr>
          <a:xfrm>
            <a:off x="2389187" y="5450531"/>
            <a:ext cx="2457450" cy="864543"/>
          </a:xfrm>
          <a:prstGeom prst="round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4"/>
          </a:lnRef>
          <a:fillRef idx="1">
            <a:schemeClr val="lt1"/>
          </a:fillRef>
          <a:effectRef idx="0">
            <a:schemeClr val="accent4"/>
          </a:effectRef>
          <a:fontRef idx="minor">
            <a:schemeClr val="dk1"/>
          </a:fontRef>
        </p:style>
        <p:txBody>
          <a:bodyPr rtlCol="0" anchor="ctr"/>
          <a:lstStyle/>
          <a:p>
            <a:pPr algn="ctr"/>
            <a:r>
              <a:rPr lang="en-US" sz="2000" b="1" dirty="0">
                <a:effectLst>
                  <a:outerShdw blurRad="38100" dist="38100" dir="2700000" algn="tl">
                    <a:srgbClr val="000000">
                      <a:alpha val="43137"/>
                    </a:srgbClr>
                  </a:outerShdw>
                </a:effectLst>
              </a:rPr>
              <a:t>Responding to change</a:t>
            </a:r>
          </a:p>
        </p:txBody>
      </p:sp>
      <p:sp>
        <p:nvSpPr>
          <p:cNvPr id="14" name="Rounded Rectangle 11">
            <a:extLst>
              <a:ext uri="{FF2B5EF4-FFF2-40B4-BE49-F238E27FC236}">
                <a16:creationId xmlns:a16="http://schemas.microsoft.com/office/drawing/2014/main" id="{7D0D7DE5-282E-4356-8E8F-BFDD9CCF8470}"/>
              </a:ext>
            </a:extLst>
          </p:cNvPr>
          <p:cNvSpPr/>
          <p:nvPr/>
        </p:nvSpPr>
        <p:spPr>
          <a:xfrm>
            <a:off x="6932612" y="1981200"/>
            <a:ext cx="2457450" cy="864543"/>
          </a:xfrm>
          <a:prstGeom prst="round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4"/>
          </a:lnRef>
          <a:fillRef idx="1">
            <a:schemeClr val="lt1"/>
          </a:fillRef>
          <a:effectRef idx="0">
            <a:schemeClr val="accent4"/>
          </a:effectRef>
          <a:fontRef idx="minor">
            <a:schemeClr val="dk1"/>
          </a:fontRef>
        </p:style>
        <p:txBody>
          <a:bodyPr rtlCol="0" anchor="ctr"/>
          <a:lstStyle/>
          <a:p>
            <a:pPr algn="ctr"/>
            <a:r>
              <a:rPr lang="en-US" sz="2000" b="1" dirty="0">
                <a:effectLst>
                  <a:outerShdw blurRad="38100" dist="38100" dir="2700000" algn="tl">
                    <a:srgbClr val="000000">
                      <a:alpha val="43137"/>
                    </a:srgbClr>
                  </a:outerShdw>
                </a:effectLst>
              </a:rPr>
              <a:t>Processes and tools</a:t>
            </a:r>
          </a:p>
        </p:txBody>
      </p:sp>
      <p:sp>
        <p:nvSpPr>
          <p:cNvPr id="15" name="Rounded Rectangle 12">
            <a:extLst>
              <a:ext uri="{FF2B5EF4-FFF2-40B4-BE49-F238E27FC236}">
                <a16:creationId xmlns:a16="http://schemas.microsoft.com/office/drawing/2014/main" id="{62225F96-D80D-484E-AA7D-427B8AC6CDDF}"/>
              </a:ext>
            </a:extLst>
          </p:cNvPr>
          <p:cNvSpPr/>
          <p:nvPr/>
        </p:nvSpPr>
        <p:spPr>
          <a:xfrm>
            <a:off x="6932612" y="3124158"/>
            <a:ext cx="2457450" cy="864543"/>
          </a:xfrm>
          <a:prstGeom prst="round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4"/>
          </a:lnRef>
          <a:fillRef idx="1">
            <a:schemeClr val="lt1"/>
          </a:fillRef>
          <a:effectRef idx="0">
            <a:schemeClr val="accent4"/>
          </a:effectRef>
          <a:fontRef idx="minor">
            <a:schemeClr val="dk1"/>
          </a:fontRef>
        </p:style>
        <p:txBody>
          <a:bodyPr rtlCol="0" anchor="ctr"/>
          <a:lstStyle/>
          <a:p>
            <a:pPr algn="ctr"/>
            <a:r>
              <a:rPr lang="en-US" sz="2000" b="1" dirty="0">
                <a:effectLst>
                  <a:outerShdw blurRad="38100" dist="38100" dir="2700000" algn="tl">
                    <a:srgbClr val="000000">
                      <a:alpha val="43137"/>
                    </a:srgbClr>
                  </a:outerShdw>
                </a:effectLst>
              </a:rPr>
              <a:t>Comprehensive documentation</a:t>
            </a:r>
          </a:p>
        </p:txBody>
      </p:sp>
      <p:sp>
        <p:nvSpPr>
          <p:cNvPr id="16" name="Rounded Rectangle 13">
            <a:extLst>
              <a:ext uri="{FF2B5EF4-FFF2-40B4-BE49-F238E27FC236}">
                <a16:creationId xmlns:a16="http://schemas.microsoft.com/office/drawing/2014/main" id="{32F287EE-4D3C-4186-A1B3-95EFA415775F}"/>
              </a:ext>
            </a:extLst>
          </p:cNvPr>
          <p:cNvSpPr/>
          <p:nvPr/>
        </p:nvSpPr>
        <p:spPr>
          <a:xfrm>
            <a:off x="6932612" y="4286249"/>
            <a:ext cx="2457450" cy="864543"/>
          </a:xfrm>
          <a:prstGeom prst="round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4"/>
          </a:lnRef>
          <a:fillRef idx="1">
            <a:schemeClr val="lt1"/>
          </a:fillRef>
          <a:effectRef idx="0">
            <a:schemeClr val="accent4"/>
          </a:effectRef>
          <a:fontRef idx="minor">
            <a:schemeClr val="dk1"/>
          </a:fontRef>
        </p:style>
        <p:txBody>
          <a:bodyPr rtlCol="0" anchor="ctr"/>
          <a:lstStyle/>
          <a:p>
            <a:pPr algn="ctr"/>
            <a:r>
              <a:rPr lang="en-US" sz="2000" b="1" dirty="0">
                <a:effectLst>
                  <a:outerShdw blurRad="38100" dist="38100" dir="2700000" algn="tl">
                    <a:srgbClr val="000000">
                      <a:alpha val="43137"/>
                    </a:srgbClr>
                  </a:outerShdw>
                </a:effectLst>
              </a:rPr>
              <a:t>Contract negotiation</a:t>
            </a:r>
          </a:p>
        </p:txBody>
      </p:sp>
      <p:sp>
        <p:nvSpPr>
          <p:cNvPr id="17" name="Rounded Rectangle 14">
            <a:extLst>
              <a:ext uri="{FF2B5EF4-FFF2-40B4-BE49-F238E27FC236}">
                <a16:creationId xmlns:a16="http://schemas.microsoft.com/office/drawing/2014/main" id="{5FFCF5E4-F2C7-4351-B3E9-975C54F09472}"/>
              </a:ext>
            </a:extLst>
          </p:cNvPr>
          <p:cNvSpPr/>
          <p:nvPr/>
        </p:nvSpPr>
        <p:spPr>
          <a:xfrm>
            <a:off x="6932612" y="5450531"/>
            <a:ext cx="2457450" cy="864543"/>
          </a:xfrm>
          <a:prstGeom prst="round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4"/>
          </a:lnRef>
          <a:fillRef idx="1">
            <a:schemeClr val="lt1"/>
          </a:fillRef>
          <a:effectRef idx="0">
            <a:schemeClr val="accent4"/>
          </a:effectRef>
          <a:fontRef idx="minor">
            <a:schemeClr val="dk1"/>
          </a:fontRef>
        </p:style>
        <p:txBody>
          <a:bodyPr rtlCol="0" anchor="ctr"/>
          <a:lstStyle/>
          <a:p>
            <a:pPr algn="ctr"/>
            <a:r>
              <a:rPr lang="en-US" sz="2000" b="1" dirty="0">
                <a:effectLst>
                  <a:outerShdw blurRad="38100" dist="38100" dir="2700000" algn="tl">
                    <a:srgbClr val="000000">
                      <a:alpha val="43137"/>
                    </a:srgbClr>
                  </a:outerShdw>
                </a:effectLst>
              </a:rPr>
              <a:t>Following a plan</a:t>
            </a:r>
          </a:p>
        </p:txBody>
      </p:sp>
    </p:spTree>
    <p:extLst>
      <p:ext uri="{BB962C8B-B14F-4D97-AF65-F5344CB8AC3E}">
        <p14:creationId xmlns:p14="http://schemas.microsoft.com/office/powerpoint/2010/main" val="3255350882"/>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90353" y="1196124"/>
            <a:ext cx="11815018" cy="5561125"/>
          </a:xfrm>
        </p:spPr>
        <p:txBody>
          <a:bodyPr>
            <a:normAutofit fontScale="92500" lnSpcReduction="10000"/>
          </a:bodyPr>
          <a:lstStyle/>
          <a:p>
            <a:pPr marL="457200" lvl="0" indent="-457200" eaLnBrk="0" hangingPunct="0">
              <a:spcBef>
                <a:spcPts val="0"/>
              </a:spcBef>
              <a:spcAft>
                <a:spcPts val="0"/>
              </a:spcAft>
              <a:buSzPct val="65000"/>
              <a:buFont typeface="+mj-lt"/>
              <a:buAutoNum type="arabicPeriod"/>
              <a:defRPr/>
            </a:pPr>
            <a:r>
              <a:rPr lang="en-US" sz="3600" dirty="0"/>
              <a:t>Our highest priority is to satisfy the customer through early </a:t>
            </a:r>
            <a:br>
              <a:rPr lang="en-US" sz="3600" dirty="0"/>
            </a:br>
            <a:r>
              <a:rPr lang="en-US" sz="3600" dirty="0"/>
              <a:t>and continuous delivery of valuable software </a:t>
            </a:r>
          </a:p>
          <a:p>
            <a:pPr marL="457200" lvl="0" indent="-457200" eaLnBrk="0" hangingPunct="0">
              <a:spcBef>
                <a:spcPts val="0"/>
              </a:spcBef>
              <a:spcAft>
                <a:spcPts val="0"/>
              </a:spcAft>
              <a:buSzPct val="65000"/>
              <a:buFont typeface="+mj-lt"/>
              <a:buAutoNum type="arabicPeriod"/>
              <a:defRPr/>
            </a:pPr>
            <a:r>
              <a:rPr lang="en-US" sz="3600" dirty="0"/>
              <a:t>Welcome changing requirements, even late in development. </a:t>
            </a:r>
            <a:br>
              <a:rPr lang="en-US" sz="3600" dirty="0"/>
            </a:br>
            <a:r>
              <a:rPr lang="en-US" sz="3600" dirty="0"/>
              <a:t>Agile processes harness change for the customer's competitive </a:t>
            </a:r>
            <a:br>
              <a:rPr lang="en-US" sz="3600" dirty="0"/>
            </a:br>
            <a:r>
              <a:rPr lang="en-US" sz="3600" dirty="0"/>
              <a:t>advantage</a:t>
            </a:r>
          </a:p>
          <a:p>
            <a:pPr marL="457200" lvl="0" indent="-457200" eaLnBrk="0" hangingPunct="0">
              <a:spcBef>
                <a:spcPts val="0"/>
              </a:spcBef>
              <a:spcAft>
                <a:spcPts val="0"/>
              </a:spcAft>
              <a:buSzPct val="65000"/>
              <a:buFont typeface="+mj-lt"/>
              <a:buAutoNum type="arabicPeriod"/>
              <a:defRPr/>
            </a:pPr>
            <a:r>
              <a:rPr lang="en-US" sz="3600" dirty="0"/>
              <a:t>Deliver working software frequently, at intervals of </a:t>
            </a:r>
            <a:br>
              <a:rPr lang="en-US" sz="3600" dirty="0"/>
            </a:br>
            <a:r>
              <a:rPr lang="en-US" sz="3600" dirty="0"/>
              <a:t>between a few weeks to a few months, </a:t>
            </a:r>
            <a:br>
              <a:rPr lang="en-US" sz="3600" dirty="0"/>
            </a:br>
            <a:r>
              <a:rPr lang="en-US" sz="3600" dirty="0"/>
              <a:t>with a preference to the shorter timescale</a:t>
            </a:r>
          </a:p>
          <a:p>
            <a:pPr marL="457200" indent="-457200" eaLnBrk="0" hangingPunct="0">
              <a:spcBef>
                <a:spcPts val="0"/>
              </a:spcBef>
              <a:spcAft>
                <a:spcPts val="0"/>
              </a:spcAft>
              <a:buSzPct val="65000"/>
              <a:buFont typeface="+mj-lt"/>
              <a:buAutoNum type="arabicPeriod"/>
              <a:defRPr/>
            </a:pPr>
            <a:r>
              <a:rPr lang="en-US" sz="3600" dirty="0"/>
              <a:t>Build projects around motivated individuals. Give them </a:t>
            </a:r>
            <a:br>
              <a:rPr lang="en-US" sz="3600" dirty="0"/>
            </a:br>
            <a:r>
              <a:rPr lang="en-US" sz="3600" dirty="0"/>
              <a:t>the environment and support they need, </a:t>
            </a:r>
            <a:br>
              <a:rPr lang="en-US" sz="3600" dirty="0"/>
            </a:br>
            <a:r>
              <a:rPr lang="en-US" sz="3600" dirty="0"/>
              <a:t>and trust them to get the job done</a:t>
            </a:r>
            <a:endParaRPr lang="bg-BG" sz="3600" dirty="0"/>
          </a:p>
        </p:txBody>
      </p:sp>
      <p:sp>
        <p:nvSpPr>
          <p:cNvPr id="3" name="Title 2"/>
          <p:cNvSpPr>
            <a:spLocks noGrp="1"/>
          </p:cNvSpPr>
          <p:nvPr>
            <p:ph type="title"/>
          </p:nvPr>
        </p:nvSpPr>
        <p:spPr/>
        <p:txBody>
          <a:bodyPr/>
          <a:lstStyle/>
          <a:p>
            <a:r>
              <a:rPr lang="en-US" dirty="0"/>
              <a:t>Agile Manifesto Principles</a:t>
            </a:r>
            <a:endParaRPr lang="bg-BG" dirty="0"/>
          </a:p>
        </p:txBody>
      </p:sp>
      <p:sp>
        <p:nvSpPr>
          <p:cNvPr id="4" name="Slide Number Placeholder 3"/>
          <p:cNvSpPr>
            <a:spLocks noGrp="1"/>
          </p:cNvSpPr>
          <p:nvPr>
            <p:ph type="sldNum" sz="quarter" idx="13"/>
          </p:nvPr>
        </p:nvSpPr>
        <p:spPr/>
        <p:txBody>
          <a:bodyPr/>
          <a:lstStyle/>
          <a:p>
            <a:fld id="{C014DD1E-5D91-48A3-AD6D-45FBA980D106}" type="slidenum">
              <a:rPr lang="en-US" smtClean="0"/>
              <a:pPr/>
              <a:t>33</a:t>
            </a:fld>
            <a:endParaRPr lang="en-US" dirty="0"/>
          </a:p>
        </p:txBody>
      </p:sp>
    </p:spTree>
    <p:extLst>
      <p:ext uri="{BB962C8B-B14F-4D97-AF65-F5344CB8AC3E}">
        <p14:creationId xmlns:p14="http://schemas.microsoft.com/office/powerpoint/2010/main" val="1861758422"/>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74612" y="1196124"/>
            <a:ext cx="12114213" cy="5357076"/>
          </a:xfrm>
        </p:spPr>
        <p:txBody>
          <a:bodyPr>
            <a:noAutofit/>
          </a:bodyPr>
          <a:lstStyle/>
          <a:p>
            <a:pPr marL="514350" indent="-514350" eaLnBrk="0" hangingPunct="0">
              <a:spcBef>
                <a:spcPts val="0"/>
              </a:spcBef>
              <a:spcAft>
                <a:spcPts val="0"/>
              </a:spcAft>
              <a:buSzPct val="65000"/>
              <a:buFont typeface="+mj-lt"/>
              <a:buAutoNum type="arabicPeriod" startAt="5"/>
              <a:defRPr/>
            </a:pPr>
            <a:r>
              <a:rPr lang="en-US" sz="3200" dirty="0"/>
              <a:t>The most efficient and effective method of conveying </a:t>
            </a:r>
            <a:br>
              <a:rPr lang="en-US" sz="3200" dirty="0"/>
            </a:br>
            <a:r>
              <a:rPr lang="en-US" sz="3200" dirty="0"/>
              <a:t>information to and within a development team </a:t>
            </a:r>
            <a:br>
              <a:rPr lang="en-US" sz="3200" dirty="0"/>
            </a:br>
            <a:r>
              <a:rPr lang="en-US" sz="3200" dirty="0"/>
              <a:t>is face-to-face conversation. </a:t>
            </a:r>
          </a:p>
          <a:p>
            <a:pPr marL="457200" indent="-457200" eaLnBrk="0" hangingPunct="0">
              <a:spcBef>
                <a:spcPts val="0"/>
              </a:spcBef>
              <a:spcAft>
                <a:spcPts val="0"/>
              </a:spcAft>
              <a:buSzPct val="65000"/>
              <a:buFont typeface="+mj-lt"/>
              <a:buAutoNum type="arabicPeriod" startAt="5"/>
              <a:defRPr/>
            </a:pPr>
            <a:r>
              <a:rPr lang="en-US" sz="3200" dirty="0"/>
              <a:t>Working software is the primary measure of progress</a:t>
            </a:r>
            <a:endParaRPr lang="en-US" sz="3100" dirty="0"/>
          </a:p>
          <a:p>
            <a:pPr marL="457200" indent="-457200" eaLnBrk="0" hangingPunct="0">
              <a:spcBef>
                <a:spcPts val="0"/>
              </a:spcBef>
              <a:spcAft>
                <a:spcPts val="0"/>
              </a:spcAft>
              <a:buSzPct val="65000"/>
              <a:buFont typeface="+mj-lt"/>
              <a:buAutoNum type="arabicPeriod" startAt="7"/>
              <a:defRPr/>
            </a:pPr>
            <a:r>
              <a:rPr lang="en-US" sz="3100" dirty="0"/>
              <a:t>Agile processes promote sustainable development. The sponsors, </a:t>
            </a:r>
            <a:br>
              <a:rPr lang="en-US" sz="3100" dirty="0"/>
            </a:br>
            <a:r>
              <a:rPr lang="en-US" sz="3100" dirty="0"/>
              <a:t>developers, and users should be able to maintain a </a:t>
            </a:r>
            <a:br>
              <a:rPr lang="en-US" sz="3100" dirty="0"/>
            </a:br>
            <a:r>
              <a:rPr lang="en-US" sz="3100" dirty="0"/>
              <a:t>constant pace indefinitely </a:t>
            </a:r>
          </a:p>
          <a:p>
            <a:pPr marL="457200" indent="-457200" eaLnBrk="0" hangingPunct="0">
              <a:spcBef>
                <a:spcPts val="0"/>
              </a:spcBef>
              <a:spcAft>
                <a:spcPts val="0"/>
              </a:spcAft>
              <a:buSzPct val="65000"/>
              <a:buFont typeface="+mj-lt"/>
              <a:buAutoNum type="arabicPeriod" startAt="7"/>
              <a:defRPr/>
            </a:pPr>
            <a:r>
              <a:rPr lang="en-US" sz="3100" dirty="0"/>
              <a:t>Business people and developers must work together </a:t>
            </a:r>
            <a:br>
              <a:rPr lang="en-US" sz="3100" dirty="0"/>
            </a:br>
            <a:r>
              <a:rPr lang="en-US" sz="3100" dirty="0"/>
              <a:t>daily throughout the project. </a:t>
            </a:r>
            <a:endParaRPr lang="bg-BG" sz="3100" dirty="0"/>
          </a:p>
        </p:txBody>
      </p:sp>
      <p:sp>
        <p:nvSpPr>
          <p:cNvPr id="3" name="Title 2"/>
          <p:cNvSpPr>
            <a:spLocks noGrp="1"/>
          </p:cNvSpPr>
          <p:nvPr>
            <p:ph type="title"/>
          </p:nvPr>
        </p:nvSpPr>
        <p:spPr/>
        <p:txBody>
          <a:bodyPr/>
          <a:lstStyle/>
          <a:p>
            <a:r>
              <a:rPr lang="en-US" dirty="0"/>
              <a:t>Agile Manifesto Principles</a:t>
            </a:r>
            <a:endParaRPr lang="bg-BG" dirty="0"/>
          </a:p>
        </p:txBody>
      </p:sp>
      <p:sp>
        <p:nvSpPr>
          <p:cNvPr id="4" name="Slide Number Placeholder 3"/>
          <p:cNvSpPr>
            <a:spLocks noGrp="1"/>
          </p:cNvSpPr>
          <p:nvPr>
            <p:ph type="sldNum" sz="quarter" idx="13"/>
          </p:nvPr>
        </p:nvSpPr>
        <p:spPr/>
        <p:txBody>
          <a:bodyPr/>
          <a:lstStyle/>
          <a:p>
            <a:fld id="{C014DD1E-5D91-48A3-AD6D-45FBA980D106}" type="slidenum">
              <a:rPr lang="en-US" smtClean="0"/>
              <a:pPr/>
              <a:t>34</a:t>
            </a:fld>
            <a:endParaRPr lang="en-US" dirty="0"/>
          </a:p>
        </p:txBody>
      </p:sp>
    </p:spTree>
    <p:extLst>
      <p:ext uri="{BB962C8B-B14F-4D97-AF65-F5344CB8AC3E}">
        <p14:creationId xmlns:p14="http://schemas.microsoft.com/office/powerpoint/2010/main" val="1864073994"/>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74612" y="1196124"/>
            <a:ext cx="12114213" cy="5357076"/>
          </a:xfrm>
        </p:spPr>
        <p:txBody>
          <a:bodyPr>
            <a:noAutofit/>
          </a:bodyPr>
          <a:lstStyle/>
          <a:p>
            <a:pPr marL="457200" indent="-457200" eaLnBrk="0" hangingPunct="0">
              <a:spcBef>
                <a:spcPts val="0"/>
              </a:spcBef>
              <a:spcAft>
                <a:spcPts val="0"/>
              </a:spcAft>
              <a:buSzPct val="65000"/>
              <a:buFont typeface="+mj-lt"/>
              <a:buAutoNum type="arabicPeriod" startAt="7"/>
              <a:defRPr/>
            </a:pPr>
            <a:r>
              <a:rPr lang="en-US" sz="3100" dirty="0"/>
              <a:t>Continuous attention to technical excellence and good </a:t>
            </a:r>
            <a:br>
              <a:rPr lang="en-US" sz="3100" dirty="0"/>
            </a:br>
            <a:r>
              <a:rPr lang="en-US" sz="3100" dirty="0"/>
              <a:t>design enhances agility. </a:t>
            </a:r>
          </a:p>
          <a:p>
            <a:pPr marL="457200" indent="-457200" eaLnBrk="0" hangingPunct="0">
              <a:spcBef>
                <a:spcPts val="0"/>
              </a:spcBef>
              <a:spcAft>
                <a:spcPts val="0"/>
              </a:spcAft>
              <a:buSzPct val="65000"/>
              <a:buFont typeface="+mj-lt"/>
              <a:buAutoNum type="arabicPeriod" startAt="7"/>
              <a:defRPr/>
            </a:pPr>
            <a:r>
              <a:rPr lang="en-US" sz="3100" dirty="0"/>
              <a:t>Simplicity – the art of maximizing the amount of work not done – </a:t>
            </a:r>
            <a:br>
              <a:rPr lang="en-US" sz="3100" dirty="0"/>
            </a:br>
            <a:r>
              <a:rPr lang="en-US" sz="3100" dirty="0"/>
              <a:t>is essential</a:t>
            </a:r>
          </a:p>
          <a:p>
            <a:pPr marL="457200" indent="-457200" eaLnBrk="0" hangingPunct="0">
              <a:spcBef>
                <a:spcPts val="0"/>
              </a:spcBef>
              <a:spcAft>
                <a:spcPts val="0"/>
              </a:spcAft>
              <a:buSzPct val="65000"/>
              <a:buFont typeface="+mj-lt"/>
              <a:buAutoNum type="arabicPeriod" startAt="7"/>
              <a:defRPr/>
            </a:pPr>
            <a:r>
              <a:rPr lang="en-US" sz="3100" dirty="0"/>
              <a:t>The best architectures, requirements, and designs emerge from </a:t>
            </a:r>
            <a:br>
              <a:rPr lang="en-US" sz="3100" dirty="0"/>
            </a:br>
            <a:r>
              <a:rPr lang="en-US" sz="3100" dirty="0"/>
              <a:t>self-organizing teams</a:t>
            </a:r>
          </a:p>
          <a:p>
            <a:pPr marL="457200" indent="-457200" eaLnBrk="0" hangingPunct="0">
              <a:spcBef>
                <a:spcPts val="0"/>
              </a:spcBef>
              <a:spcAft>
                <a:spcPts val="0"/>
              </a:spcAft>
              <a:buSzPct val="65000"/>
              <a:buFont typeface="+mj-lt"/>
              <a:buAutoNum type="arabicPeriod" startAt="7"/>
              <a:defRPr/>
            </a:pPr>
            <a:r>
              <a:rPr lang="en-US" sz="3100" dirty="0"/>
              <a:t>At regular intervals, the team reflects on how to become </a:t>
            </a:r>
            <a:br>
              <a:rPr lang="en-US" sz="3100" dirty="0"/>
            </a:br>
            <a:r>
              <a:rPr lang="en-US" sz="3100" dirty="0"/>
              <a:t>more effective, then tunes and adjusts its behavior accordingly</a:t>
            </a:r>
          </a:p>
        </p:txBody>
      </p:sp>
      <p:sp>
        <p:nvSpPr>
          <p:cNvPr id="3" name="Title 2"/>
          <p:cNvSpPr>
            <a:spLocks noGrp="1"/>
          </p:cNvSpPr>
          <p:nvPr>
            <p:ph type="title"/>
          </p:nvPr>
        </p:nvSpPr>
        <p:spPr/>
        <p:txBody>
          <a:bodyPr/>
          <a:lstStyle/>
          <a:p>
            <a:r>
              <a:rPr lang="en-US" dirty="0"/>
              <a:t>Agile Manifesto Principles</a:t>
            </a:r>
            <a:endParaRPr lang="bg-BG" dirty="0"/>
          </a:p>
        </p:txBody>
      </p:sp>
      <p:sp>
        <p:nvSpPr>
          <p:cNvPr id="4" name="Slide Number Placeholder 3"/>
          <p:cNvSpPr>
            <a:spLocks noGrp="1"/>
          </p:cNvSpPr>
          <p:nvPr>
            <p:ph type="sldNum" sz="quarter" idx="13"/>
          </p:nvPr>
        </p:nvSpPr>
        <p:spPr/>
        <p:txBody>
          <a:bodyPr/>
          <a:lstStyle/>
          <a:p>
            <a:fld id="{C014DD1E-5D91-48A3-AD6D-45FBA980D106}" type="slidenum">
              <a:rPr lang="en-US" smtClean="0"/>
              <a:pPr/>
              <a:t>35</a:t>
            </a:fld>
            <a:endParaRPr lang="en-US" dirty="0"/>
          </a:p>
        </p:txBody>
      </p:sp>
    </p:spTree>
    <p:extLst>
      <p:ext uri="{BB962C8B-B14F-4D97-AF65-F5344CB8AC3E}">
        <p14:creationId xmlns:p14="http://schemas.microsoft.com/office/powerpoint/2010/main" val="348918063"/>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a:bodyPr>
          <a:lstStyle/>
          <a:p>
            <a:pPr>
              <a:lnSpc>
                <a:spcPct val="100000"/>
              </a:lnSpc>
            </a:pPr>
            <a:r>
              <a:rPr lang="en-US" dirty="0"/>
              <a:t>Tasks are being broken into </a:t>
            </a:r>
            <a:r>
              <a:rPr lang="en-US" dirty="0">
                <a:solidFill>
                  <a:schemeClr val="bg1"/>
                </a:solidFill>
              </a:rPr>
              <a:t>small increments </a:t>
            </a:r>
            <a:r>
              <a:rPr lang="en-US" dirty="0"/>
              <a:t>with minimal </a:t>
            </a:r>
            <a:br>
              <a:rPr lang="en-US" dirty="0"/>
            </a:br>
            <a:r>
              <a:rPr lang="en-US" dirty="0"/>
              <a:t>planning</a:t>
            </a:r>
          </a:p>
          <a:p>
            <a:pPr marL="577850" lvl="1" indent="-220663">
              <a:lnSpc>
                <a:spcPct val="100000"/>
              </a:lnSpc>
            </a:pPr>
            <a:r>
              <a:rPr lang="en-US" dirty="0"/>
              <a:t>  Do not directly involve long-term planning</a:t>
            </a:r>
          </a:p>
          <a:p>
            <a:pPr marL="577850" lvl="1" indent="-220663">
              <a:lnSpc>
                <a:spcPct val="100000"/>
              </a:lnSpc>
            </a:pPr>
            <a:r>
              <a:rPr lang="en-US" dirty="0"/>
              <a:t>  Iterations are short time frames (</a:t>
            </a:r>
            <a:r>
              <a:rPr lang="en-US" dirty="0">
                <a:solidFill>
                  <a:schemeClr val="bg1"/>
                </a:solidFill>
              </a:rPr>
              <a:t>time boxes</a:t>
            </a:r>
            <a:r>
              <a:rPr lang="en-US" dirty="0"/>
              <a:t>)</a:t>
            </a:r>
          </a:p>
          <a:p>
            <a:pPr marL="860425" lvl="2" indent="-211138">
              <a:lnSpc>
                <a:spcPct val="100000"/>
              </a:lnSpc>
            </a:pPr>
            <a:r>
              <a:rPr lang="en-US" dirty="0"/>
              <a:t>  Typically last one to four weeks</a:t>
            </a:r>
          </a:p>
          <a:p>
            <a:pPr>
              <a:lnSpc>
                <a:spcPct val="100000"/>
              </a:lnSpc>
            </a:pPr>
            <a:r>
              <a:rPr lang="en-US" dirty="0"/>
              <a:t>Each iteration involves a team working through a full </a:t>
            </a:r>
            <a:br>
              <a:rPr lang="en-US" dirty="0"/>
            </a:br>
            <a:r>
              <a:rPr lang="en-US" dirty="0"/>
              <a:t>software development cycle</a:t>
            </a:r>
          </a:p>
        </p:txBody>
      </p:sp>
      <p:sp>
        <p:nvSpPr>
          <p:cNvPr id="3" name="Title 2"/>
          <p:cNvSpPr>
            <a:spLocks noGrp="1"/>
          </p:cNvSpPr>
          <p:nvPr>
            <p:ph type="title"/>
          </p:nvPr>
        </p:nvSpPr>
        <p:spPr/>
        <p:txBody>
          <a:bodyPr/>
          <a:lstStyle/>
          <a:p>
            <a:r>
              <a:rPr lang="en-US" dirty="0"/>
              <a:t>Agile Characteristics</a:t>
            </a:r>
            <a:endParaRPr lang="bg-BG" dirty="0"/>
          </a:p>
        </p:txBody>
      </p:sp>
      <p:sp>
        <p:nvSpPr>
          <p:cNvPr id="4" name="Slide Number Placeholder 3"/>
          <p:cNvSpPr>
            <a:spLocks noGrp="1"/>
          </p:cNvSpPr>
          <p:nvPr>
            <p:ph type="sldNum" sz="quarter" idx="13"/>
          </p:nvPr>
        </p:nvSpPr>
        <p:spPr/>
        <p:txBody>
          <a:bodyPr/>
          <a:lstStyle/>
          <a:p>
            <a:fld id="{C014DD1E-5D91-48A3-AD6D-45FBA980D106}" type="slidenum">
              <a:rPr lang="en-US" smtClean="0"/>
              <a:pPr/>
              <a:t>36</a:t>
            </a:fld>
            <a:endParaRPr lang="en-US" dirty="0"/>
          </a:p>
        </p:txBody>
      </p:sp>
    </p:spTree>
    <p:extLst>
      <p:ext uri="{BB962C8B-B14F-4D97-AF65-F5344CB8AC3E}">
        <p14:creationId xmlns:p14="http://schemas.microsoft.com/office/powerpoint/2010/main" val="408785536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a:bodyPr>
          <a:lstStyle/>
          <a:p>
            <a:pPr>
              <a:lnSpc>
                <a:spcPct val="100000"/>
              </a:lnSpc>
            </a:pPr>
            <a:r>
              <a:rPr lang="en-US" dirty="0"/>
              <a:t>Available release (with minimal bugs) </a:t>
            </a:r>
            <a:br>
              <a:rPr lang="en-US" dirty="0"/>
            </a:br>
            <a:r>
              <a:rPr lang="en-US" dirty="0"/>
              <a:t>at the end of each iteration</a:t>
            </a:r>
          </a:p>
          <a:p>
            <a:pPr>
              <a:lnSpc>
                <a:spcPct val="100000"/>
              </a:lnSpc>
            </a:pPr>
            <a:r>
              <a:rPr lang="en-US" dirty="0"/>
              <a:t>Teams are usually </a:t>
            </a:r>
          </a:p>
          <a:p>
            <a:pPr lvl="1">
              <a:lnSpc>
                <a:spcPct val="100000"/>
              </a:lnSpc>
            </a:pPr>
            <a:r>
              <a:rPr lang="en-US" dirty="0">
                <a:solidFill>
                  <a:schemeClr val="bg1"/>
                </a:solidFill>
              </a:rPr>
              <a:t>Cross-functional</a:t>
            </a:r>
          </a:p>
          <a:p>
            <a:pPr lvl="1">
              <a:lnSpc>
                <a:spcPct val="100000"/>
              </a:lnSpc>
            </a:pPr>
            <a:r>
              <a:rPr lang="en-US" dirty="0">
                <a:solidFill>
                  <a:schemeClr val="bg1"/>
                </a:solidFill>
              </a:rPr>
              <a:t>Self-organizing</a:t>
            </a:r>
          </a:p>
          <a:p>
            <a:pPr lvl="1">
              <a:lnSpc>
                <a:spcPct val="100000"/>
              </a:lnSpc>
            </a:pPr>
            <a:r>
              <a:rPr lang="en-US" dirty="0">
                <a:solidFill>
                  <a:schemeClr val="bg1"/>
                </a:solidFill>
              </a:rPr>
              <a:t>Team members take initiative and responsibility</a:t>
            </a:r>
          </a:p>
        </p:txBody>
      </p:sp>
      <p:sp>
        <p:nvSpPr>
          <p:cNvPr id="3" name="Title 2"/>
          <p:cNvSpPr>
            <a:spLocks noGrp="1"/>
          </p:cNvSpPr>
          <p:nvPr>
            <p:ph type="title"/>
          </p:nvPr>
        </p:nvSpPr>
        <p:spPr/>
        <p:txBody>
          <a:bodyPr/>
          <a:lstStyle/>
          <a:p>
            <a:r>
              <a:rPr lang="en-US" dirty="0"/>
              <a:t>Agile Characteristics</a:t>
            </a:r>
            <a:endParaRPr lang="bg-BG" dirty="0"/>
          </a:p>
        </p:txBody>
      </p:sp>
      <p:sp>
        <p:nvSpPr>
          <p:cNvPr id="4" name="Slide Number Placeholder 3"/>
          <p:cNvSpPr>
            <a:spLocks noGrp="1"/>
          </p:cNvSpPr>
          <p:nvPr>
            <p:ph type="sldNum" sz="quarter" idx="13"/>
          </p:nvPr>
        </p:nvSpPr>
        <p:spPr/>
        <p:txBody>
          <a:bodyPr/>
          <a:lstStyle/>
          <a:p>
            <a:fld id="{C014DD1E-5D91-48A3-AD6D-45FBA980D106}" type="slidenum">
              <a:rPr lang="en-US" smtClean="0"/>
              <a:pPr/>
              <a:t>37</a:t>
            </a:fld>
            <a:endParaRPr lang="en-US" dirty="0"/>
          </a:p>
        </p:txBody>
      </p:sp>
      <p:pic>
        <p:nvPicPr>
          <p:cNvPr id="5" name="Picture 2">
            <a:extLst>
              <a:ext uri="{FF2B5EF4-FFF2-40B4-BE49-F238E27FC236}">
                <a16:creationId xmlns:a16="http://schemas.microsoft.com/office/drawing/2014/main" id="{5A1938A1-F615-4B5F-8268-47599584F0FC}"/>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8304212" y="1600200"/>
            <a:ext cx="1887251" cy="2071687"/>
          </a:xfrm>
          <a:prstGeom prst="rect">
            <a:avLst/>
          </a:prstGeom>
          <a:noFill/>
          <a:ln>
            <a:noFill/>
          </a:ln>
          <a:effectLst>
            <a:glow rad="101600">
              <a:schemeClr val="tx1">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3">
            <a:extLst>
              <a:ext uri="{FF2B5EF4-FFF2-40B4-BE49-F238E27FC236}">
                <a16:creationId xmlns:a16="http://schemas.microsoft.com/office/drawing/2014/main" id="{018F5089-3095-4165-97B8-70FD2F4F0FA9}"/>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4570412" y="4814903"/>
            <a:ext cx="3048000" cy="2032000"/>
          </a:xfrm>
          <a:prstGeom prst="rect">
            <a:avLst/>
          </a:prstGeom>
          <a:noFill/>
          <a:ln>
            <a:noFill/>
          </a:ln>
          <a:effectLst>
            <a:glow rad="101600">
              <a:schemeClr val="tx1">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64679563"/>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a:bodyPr>
          <a:lstStyle/>
          <a:p>
            <a:pPr>
              <a:lnSpc>
                <a:spcPct val="100000"/>
              </a:lnSpc>
            </a:pPr>
            <a:r>
              <a:rPr lang="en-US" dirty="0">
                <a:solidFill>
                  <a:schemeClr val="bg1"/>
                </a:solidFill>
              </a:rPr>
              <a:t>Face-to-face communication </a:t>
            </a:r>
            <a:r>
              <a:rPr lang="en-US" dirty="0"/>
              <a:t>over written documents </a:t>
            </a:r>
          </a:p>
          <a:p>
            <a:pPr lvl="1">
              <a:lnSpc>
                <a:spcPct val="100000"/>
              </a:lnSpc>
            </a:pPr>
            <a:r>
              <a:rPr lang="en-US" dirty="0"/>
              <a:t>Most agile teams work in a </a:t>
            </a:r>
            <a:r>
              <a:rPr lang="en-US" dirty="0">
                <a:solidFill>
                  <a:schemeClr val="bg1"/>
                </a:solidFill>
              </a:rPr>
              <a:t>single open office </a:t>
            </a:r>
            <a:endParaRPr lang="en-US" dirty="0" smtClean="0">
              <a:solidFill>
                <a:schemeClr val="bg1"/>
              </a:solidFill>
            </a:endParaRPr>
          </a:p>
          <a:p>
            <a:pPr lvl="1">
              <a:lnSpc>
                <a:spcPct val="100000"/>
              </a:lnSpc>
            </a:pPr>
            <a:r>
              <a:rPr lang="en-US" dirty="0" smtClean="0">
                <a:solidFill>
                  <a:schemeClr val="bg1"/>
                </a:solidFill>
              </a:rPr>
              <a:t>Team </a:t>
            </a:r>
            <a:r>
              <a:rPr lang="en-US" dirty="0">
                <a:solidFill>
                  <a:schemeClr val="bg1"/>
                </a:solidFill>
              </a:rPr>
              <a:t>size </a:t>
            </a:r>
            <a:r>
              <a:rPr lang="en-US" dirty="0"/>
              <a:t>is typically small (5-9 people) </a:t>
            </a:r>
          </a:p>
          <a:p>
            <a:pPr lvl="1">
              <a:lnSpc>
                <a:spcPct val="100000"/>
              </a:lnSpc>
            </a:pPr>
            <a:r>
              <a:rPr lang="en-US" dirty="0"/>
              <a:t>Videoconferencing, voice, e-mail, etc. for teams not in the same location</a:t>
            </a:r>
          </a:p>
        </p:txBody>
      </p:sp>
      <p:sp>
        <p:nvSpPr>
          <p:cNvPr id="3" name="Title 2"/>
          <p:cNvSpPr>
            <a:spLocks noGrp="1"/>
          </p:cNvSpPr>
          <p:nvPr>
            <p:ph type="title"/>
          </p:nvPr>
        </p:nvSpPr>
        <p:spPr/>
        <p:txBody>
          <a:bodyPr/>
          <a:lstStyle/>
          <a:p>
            <a:r>
              <a:rPr lang="en-US" dirty="0"/>
              <a:t>Agile Characteristics</a:t>
            </a:r>
            <a:endParaRPr lang="bg-BG" dirty="0"/>
          </a:p>
        </p:txBody>
      </p:sp>
      <p:sp>
        <p:nvSpPr>
          <p:cNvPr id="4" name="Slide Number Placeholder 3"/>
          <p:cNvSpPr>
            <a:spLocks noGrp="1"/>
          </p:cNvSpPr>
          <p:nvPr>
            <p:ph type="sldNum" sz="quarter" idx="13"/>
          </p:nvPr>
        </p:nvSpPr>
        <p:spPr/>
        <p:txBody>
          <a:bodyPr/>
          <a:lstStyle/>
          <a:p>
            <a:fld id="{C014DD1E-5D91-48A3-AD6D-45FBA980D106}" type="slidenum">
              <a:rPr lang="en-US" smtClean="0"/>
              <a:pPr/>
              <a:t>38</a:t>
            </a:fld>
            <a:endParaRPr lang="en-US" dirty="0"/>
          </a:p>
        </p:txBody>
      </p:sp>
      <p:pic>
        <p:nvPicPr>
          <p:cNvPr id="5" name="Picture 2">
            <a:extLst>
              <a:ext uri="{FF2B5EF4-FFF2-40B4-BE49-F238E27FC236}">
                <a16:creationId xmlns:a16="http://schemas.microsoft.com/office/drawing/2014/main" id="{5273E1F3-DBB5-4B72-AD3B-CD293B756D25}"/>
              </a:ext>
            </a:extLst>
          </p:cNvPr>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4799012" y="4267200"/>
            <a:ext cx="2590800" cy="1727200"/>
          </a:xfrm>
          <a:prstGeom prst="rect">
            <a:avLst/>
          </a:prstGeom>
          <a:noFill/>
          <a:ln>
            <a:noFill/>
          </a:ln>
          <a:effectLst>
            <a:glow rad="101600">
              <a:schemeClr val="tx1">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263510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a:bodyPr>
          <a:lstStyle/>
          <a:p>
            <a:pPr marL="228600" indent="-228600">
              <a:lnSpc>
                <a:spcPct val="100000"/>
              </a:lnSpc>
              <a:tabLst>
                <a:tab pos="457200" algn="l"/>
              </a:tabLst>
            </a:pPr>
            <a:r>
              <a:rPr lang="en-US" dirty="0" smtClean="0"/>
              <a:t> Agile </a:t>
            </a:r>
            <a:r>
              <a:rPr lang="en-US" dirty="0"/>
              <a:t>teams contain a </a:t>
            </a:r>
            <a:r>
              <a:rPr lang="en-US" dirty="0">
                <a:solidFill>
                  <a:schemeClr val="bg1"/>
                </a:solidFill>
              </a:rPr>
              <a:t>customer representative</a:t>
            </a:r>
          </a:p>
          <a:p>
            <a:pPr marL="577850" lvl="1" indent="-220663">
              <a:lnSpc>
                <a:spcPct val="100000"/>
              </a:lnSpc>
            </a:pPr>
            <a:r>
              <a:rPr lang="en-US" dirty="0" smtClean="0"/>
              <a:t> Answers </a:t>
            </a:r>
            <a:r>
              <a:rPr lang="en-US" dirty="0"/>
              <a:t>mid-iteration problem-domain questions</a:t>
            </a:r>
          </a:p>
          <a:p>
            <a:pPr marL="577850" lvl="1" indent="-220663">
              <a:lnSpc>
                <a:spcPct val="100000"/>
              </a:lnSpc>
            </a:pPr>
            <a:r>
              <a:rPr lang="en-US" dirty="0" smtClean="0"/>
              <a:t> At </a:t>
            </a:r>
            <a:r>
              <a:rPr lang="en-US" dirty="0"/>
              <a:t>the end of each iteration participates in reviewing progress and </a:t>
            </a:r>
            <a:r>
              <a:rPr lang="en-US" dirty="0" smtClean="0"/>
              <a:t>  </a:t>
            </a:r>
            <a:br>
              <a:rPr lang="en-US" dirty="0" smtClean="0"/>
            </a:br>
            <a:r>
              <a:rPr lang="en-US" dirty="0" smtClean="0"/>
              <a:t> re-evaluating </a:t>
            </a:r>
            <a:r>
              <a:rPr lang="en-US" dirty="0"/>
              <a:t>priorities</a:t>
            </a:r>
          </a:p>
          <a:p>
            <a:pPr marL="228600" indent="-228600">
              <a:lnSpc>
                <a:spcPct val="100000"/>
              </a:lnSpc>
              <a:tabLst>
                <a:tab pos="349250" algn="l"/>
              </a:tabLst>
            </a:pPr>
            <a:r>
              <a:rPr lang="en-US" dirty="0" smtClean="0"/>
              <a:t> Routine </a:t>
            </a:r>
            <a:r>
              <a:rPr lang="en-US" dirty="0"/>
              <a:t>and formal daily </a:t>
            </a:r>
            <a:br>
              <a:rPr lang="en-US" dirty="0"/>
            </a:br>
            <a:r>
              <a:rPr lang="en-US" dirty="0" smtClean="0"/>
              <a:t> face-to-face </a:t>
            </a:r>
            <a:r>
              <a:rPr lang="en-US" dirty="0">
                <a:solidFill>
                  <a:schemeClr val="bg1"/>
                </a:solidFill>
              </a:rPr>
              <a:t>debrief </a:t>
            </a:r>
            <a:r>
              <a:rPr lang="en-US" dirty="0" smtClean="0">
                <a:solidFill>
                  <a:schemeClr val="bg1"/>
                </a:solidFill>
              </a:rPr>
              <a:t>meetings </a:t>
            </a:r>
            <a:br>
              <a:rPr lang="en-US" dirty="0" smtClean="0">
                <a:solidFill>
                  <a:schemeClr val="bg1"/>
                </a:solidFill>
              </a:rPr>
            </a:br>
            <a:r>
              <a:rPr lang="en-US" dirty="0" smtClean="0">
                <a:solidFill>
                  <a:schemeClr val="bg1"/>
                </a:solidFill>
              </a:rPr>
              <a:t> </a:t>
            </a:r>
            <a:r>
              <a:rPr lang="en-US" dirty="0" smtClean="0"/>
              <a:t>among </a:t>
            </a:r>
            <a:r>
              <a:rPr lang="en-US" dirty="0"/>
              <a:t>team </a:t>
            </a:r>
            <a:r>
              <a:rPr lang="en-US" dirty="0" smtClean="0"/>
              <a:t>members</a:t>
            </a:r>
            <a:endParaRPr lang="en-US" dirty="0"/>
          </a:p>
        </p:txBody>
      </p:sp>
      <p:sp>
        <p:nvSpPr>
          <p:cNvPr id="3" name="Title 2"/>
          <p:cNvSpPr>
            <a:spLocks noGrp="1"/>
          </p:cNvSpPr>
          <p:nvPr>
            <p:ph type="title"/>
          </p:nvPr>
        </p:nvSpPr>
        <p:spPr/>
        <p:txBody>
          <a:bodyPr/>
          <a:lstStyle/>
          <a:p>
            <a:r>
              <a:rPr lang="en-US" dirty="0"/>
              <a:t>Agile Characteristics</a:t>
            </a:r>
            <a:endParaRPr lang="bg-BG" dirty="0"/>
          </a:p>
        </p:txBody>
      </p:sp>
      <p:sp>
        <p:nvSpPr>
          <p:cNvPr id="4" name="Slide Number Placeholder 3"/>
          <p:cNvSpPr>
            <a:spLocks noGrp="1"/>
          </p:cNvSpPr>
          <p:nvPr>
            <p:ph type="sldNum" sz="quarter" idx="13"/>
          </p:nvPr>
        </p:nvSpPr>
        <p:spPr/>
        <p:txBody>
          <a:bodyPr/>
          <a:lstStyle/>
          <a:p>
            <a:fld id="{C014DD1E-5D91-48A3-AD6D-45FBA980D106}" type="slidenum">
              <a:rPr lang="en-US" smtClean="0"/>
              <a:pPr/>
              <a:t>39</a:t>
            </a:fld>
            <a:endParaRPr lang="en-US" dirty="0"/>
          </a:p>
        </p:txBody>
      </p:sp>
      <p:pic>
        <p:nvPicPr>
          <p:cNvPr id="6" name="Picture 2">
            <a:extLst>
              <a:ext uri="{FF2B5EF4-FFF2-40B4-BE49-F238E27FC236}">
                <a16:creationId xmlns:a16="http://schemas.microsoft.com/office/drawing/2014/main" id="{5E949C88-D3A9-4F64-8483-8FBE821BDD86}"/>
              </a:ext>
            </a:extLst>
          </p:cNvPr>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6856412" y="3733800"/>
            <a:ext cx="3361632" cy="2237014"/>
          </a:xfrm>
          <a:prstGeom prst="rect">
            <a:avLst/>
          </a:prstGeom>
          <a:noFill/>
          <a:ln>
            <a:noFill/>
          </a:ln>
          <a:effectLst>
            <a:glow rad="101600">
              <a:schemeClr val="tx1">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47312383"/>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90352" y="1196125"/>
            <a:ext cx="11923860" cy="5201066"/>
          </a:xfrm>
        </p:spPr>
        <p:txBody>
          <a:bodyPr>
            <a:normAutofit/>
          </a:bodyPr>
          <a:lstStyle/>
          <a:p>
            <a:pPr marL="304747" lvl="0" indent="-304747">
              <a:lnSpc>
                <a:spcPct val="100000"/>
              </a:lnSpc>
              <a:spcBef>
                <a:spcPts val="0"/>
              </a:spcBef>
              <a:spcAft>
                <a:spcPts val="0"/>
              </a:spcAft>
              <a:buClr>
                <a:schemeClr val="tx1"/>
              </a:buClr>
              <a:buSzPts val="3400"/>
              <a:buFont typeface="Noto Sans Symbols"/>
              <a:buChar char="▪"/>
            </a:pPr>
            <a:r>
              <a:rPr lang="en-US" sz="3400" dirty="0">
                <a:ea typeface="Calibri"/>
                <a:cs typeface="Calibri"/>
                <a:sym typeface="Calibri"/>
              </a:rPr>
              <a:t>A </a:t>
            </a:r>
            <a:r>
              <a:rPr lang="en-US" sz="3400" dirty="0">
                <a:solidFill>
                  <a:schemeClr val="bg1"/>
                </a:solidFill>
                <a:ea typeface="Calibri"/>
                <a:cs typeface="Calibri"/>
                <a:sym typeface="Calibri"/>
              </a:rPr>
              <a:t>development methodology </a:t>
            </a:r>
            <a:r>
              <a:rPr lang="en-US" sz="3400" dirty="0">
                <a:ea typeface="Calibri"/>
                <a:cs typeface="Calibri"/>
                <a:sym typeface="Calibri"/>
              </a:rPr>
              <a:t>is a set of practices and procedures for organizing the software development process</a:t>
            </a:r>
          </a:p>
          <a:p>
            <a:pPr marL="609493" lvl="1" indent="-231605">
              <a:lnSpc>
                <a:spcPct val="100000"/>
              </a:lnSpc>
              <a:spcBef>
                <a:spcPts val="1200"/>
              </a:spcBef>
              <a:spcAft>
                <a:spcPts val="0"/>
              </a:spcAft>
              <a:buClr>
                <a:schemeClr val="tx1"/>
              </a:buClr>
              <a:buSzPts val="2560"/>
              <a:buFont typeface="Noto Sans Symbols"/>
              <a:buChar char="▪"/>
            </a:pPr>
            <a:r>
              <a:rPr lang="en-US" sz="3200" dirty="0">
                <a:ea typeface="Calibri"/>
                <a:cs typeface="Calibri"/>
                <a:sym typeface="Calibri"/>
              </a:rPr>
              <a:t>A set of rules that developers have to follow</a:t>
            </a:r>
            <a:endParaRPr lang="en-US" dirty="0"/>
          </a:p>
          <a:p>
            <a:pPr marL="609493" lvl="1" indent="-231605">
              <a:lnSpc>
                <a:spcPct val="100000"/>
              </a:lnSpc>
              <a:spcBef>
                <a:spcPts val="1200"/>
              </a:spcBef>
              <a:spcAft>
                <a:spcPts val="0"/>
              </a:spcAft>
              <a:buClr>
                <a:schemeClr val="tx1"/>
              </a:buClr>
              <a:buSzPts val="2560"/>
              <a:buFont typeface="Noto Sans Symbols"/>
              <a:buChar char="▪"/>
            </a:pPr>
            <a:r>
              <a:rPr lang="en-US" sz="3200" dirty="0">
                <a:ea typeface="Calibri"/>
                <a:cs typeface="Calibri"/>
                <a:sym typeface="Calibri"/>
              </a:rPr>
              <a:t>A set of conventions the organization decides to follow</a:t>
            </a:r>
            <a:endParaRPr lang="en-US" dirty="0"/>
          </a:p>
          <a:p>
            <a:pPr marL="609493" lvl="1" indent="-231605">
              <a:lnSpc>
                <a:spcPct val="100000"/>
              </a:lnSpc>
              <a:spcBef>
                <a:spcPts val="1200"/>
              </a:spcBef>
              <a:spcAft>
                <a:spcPts val="0"/>
              </a:spcAft>
              <a:buClr>
                <a:schemeClr val="tx1"/>
              </a:buClr>
              <a:buSzPts val="2560"/>
              <a:buFont typeface="Noto Sans Symbols"/>
              <a:buChar char="▪"/>
            </a:pPr>
            <a:r>
              <a:rPr lang="en-US" sz="3200" dirty="0">
                <a:ea typeface="Calibri"/>
                <a:cs typeface="Calibri"/>
                <a:sym typeface="Calibri"/>
              </a:rPr>
              <a:t>A systematical, engineering approach for organizing and</a:t>
            </a:r>
            <a:br>
              <a:rPr lang="en-US" sz="3200" dirty="0">
                <a:ea typeface="Calibri"/>
                <a:cs typeface="Calibri"/>
                <a:sym typeface="Calibri"/>
              </a:rPr>
            </a:br>
            <a:r>
              <a:rPr lang="en-US" sz="3200" dirty="0">
                <a:ea typeface="Calibri"/>
                <a:cs typeface="Calibri"/>
                <a:sym typeface="Calibri"/>
              </a:rPr>
              <a:t>managing software projects</a:t>
            </a:r>
            <a:endParaRPr lang="en-US" dirty="0"/>
          </a:p>
        </p:txBody>
      </p:sp>
      <p:sp>
        <p:nvSpPr>
          <p:cNvPr id="3" name="Title 2"/>
          <p:cNvSpPr>
            <a:spLocks noGrp="1"/>
          </p:cNvSpPr>
          <p:nvPr>
            <p:ph type="title"/>
          </p:nvPr>
        </p:nvSpPr>
        <p:spPr/>
        <p:txBody>
          <a:bodyPr/>
          <a:lstStyle/>
          <a:p>
            <a:r>
              <a:rPr lang="en-US" sz="4000" dirty="0">
                <a:ea typeface="Calibri"/>
                <a:cs typeface="Calibri"/>
                <a:sym typeface="Calibri"/>
              </a:rPr>
              <a:t>What is a Development Methodology?</a:t>
            </a:r>
            <a:endParaRPr lang="bg-BG" dirty="0"/>
          </a:p>
        </p:txBody>
      </p:sp>
      <p:sp>
        <p:nvSpPr>
          <p:cNvPr id="4" name="Slide Number Placeholder 3"/>
          <p:cNvSpPr>
            <a:spLocks noGrp="1"/>
          </p:cNvSpPr>
          <p:nvPr>
            <p:ph type="sldNum" sz="quarter" idx="13"/>
          </p:nvPr>
        </p:nvSpPr>
        <p:spPr/>
        <p:txBody>
          <a:bodyPr/>
          <a:lstStyle/>
          <a:p>
            <a:fld id="{C014DD1E-5D91-48A3-AD6D-45FBA980D106}" type="slidenum">
              <a:rPr lang="en-US" smtClean="0"/>
              <a:pPr/>
              <a:t>4</a:t>
            </a:fld>
            <a:endParaRPr lang="en-US" dirty="0"/>
          </a:p>
        </p:txBody>
      </p:sp>
      <p:pic>
        <p:nvPicPr>
          <p:cNvPr id="5" name="Picture 4">
            <a:extLst>
              <a:ext uri="{FF2B5EF4-FFF2-40B4-BE49-F238E27FC236}">
                <a16:creationId xmlns:a16="http://schemas.microsoft.com/office/drawing/2014/main" id="{C1A79A9C-870F-456F-BCF2-4145622ED7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08812" y="4258830"/>
            <a:ext cx="4038600" cy="2244403"/>
          </a:xfrm>
          <a:prstGeom prst="rect">
            <a:avLst/>
          </a:prstGeom>
        </p:spPr>
      </p:pic>
    </p:spTree>
    <p:extLst>
      <p:ext uri="{BB962C8B-B14F-4D97-AF65-F5344CB8AC3E}">
        <p14:creationId xmlns:p14="http://schemas.microsoft.com/office/powerpoint/2010/main" val="3620991527"/>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fontScale="92500" lnSpcReduction="20000"/>
          </a:bodyPr>
          <a:lstStyle/>
          <a:p>
            <a:pPr marL="304747" lvl="0" indent="-304747">
              <a:lnSpc>
                <a:spcPct val="100000"/>
              </a:lnSpc>
              <a:spcBef>
                <a:spcPts val="0"/>
              </a:spcBef>
              <a:spcAft>
                <a:spcPts val="0"/>
              </a:spcAft>
              <a:buClr>
                <a:schemeClr val="tx1"/>
              </a:buClr>
              <a:buSzPts val="3000"/>
              <a:buFont typeface="Noto Sans Symbols"/>
              <a:buChar char="▪"/>
            </a:pPr>
            <a:r>
              <a:rPr lang="en-US" sz="3600" dirty="0">
                <a:ea typeface="Calibri"/>
                <a:cs typeface="Calibri"/>
                <a:sym typeface="Calibri"/>
              </a:rPr>
              <a:t>Scrum</a:t>
            </a:r>
            <a:endParaRPr lang="en-US" dirty="0"/>
          </a:p>
          <a:p>
            <a:pPr marL="304747" lvl="0" indent="-304747">
              <a:lnSpc>
                <a:spcPct val="100000"/>
              </a:lnSpc>
              <a:spcBef>
                <a:spcPts val="1200"/>
              </a:spcBef>
              <a:spcAft>
                <a:spcPts val="0"/>
              </a:spcAft>
              <a:buClr>
                <a:schemeClr val="tx1"/>
              </a:buClr>
              <a:buSzPts val="3000"/>
              <a:buFont typeface="Noto Sans Symbols"/>
              <a:buChar char="▪"/>
            </a:pPr>
            <a:r>
              <a:rPr lang="en-US" sz="3600" dirty="0">
                <a:ea typeface="Calibri"/>
                <a:cs typeface="Calibri"/>
                <a:sym typeface="Calibri"/>
              </a:rPr>
              <a:t>Kanban</a:t>
            </a:r>
            <a:endParaRPr lang="en-US" dirty="0"/>
          </a:p>
          <a:p>
            <a:pPr marL="304747" lvl="0" indent="-304747">
              <a:lnSpc>
                <a:spcPct val="100000"/>
              </a:lnSpc>
              <a:spcBef>
                <a:spcPts val="1200"/>
              </a:spcBef>
              <a:spcAft>
                <a:spcPts val="0"/>
              </a:spcAft>
              <a:buClr>
                <a:schemeClr val="tx1"/>
              </a:buClr>
              <a:buSzPts val="3000"/>
              <a:buFont typeface="Noto Sans Symbols"/>
              <a:buChar char="▪"/>
            </a:pPr>
            <a:r>
              <a:rPr lang="en-US" sz="3600" dirty="0">
                <a:ea typeface="Calibri"/>
                <a:cs typeface="Calibri"/>
                <a:sym typeface="Calibri"/>
              </a:rPr>
              <a:t>Lean Software Development</a:t>
            </a:r>
            <a:endParaRPr lang="en-US" dirty="0"/>
          </a:p>
          <a:p>
            <a:pPr marL="304747" lvl="0" indent="-304747">
              <a:lnSpc>
                <a:spcPct val="100000"/>
              </a:lnSpc>
              <a:spcBef>
                <a:spcPts val="1200"/>
              </a:spcBef>
              <a:spcAft>
                <a:spcPts val="0"/>
              </a:spcAft>
              <a:buClr>
                <a:schemeClr val="tx1"/>
              </a:buClr>
              <a:buSzPts val="3000"/>
              <a:buFont typeface="Noto Sans Symbols"/>
              <a:buChar char="▪"/>
            </a:pPr>
            <a:r>
              <a:rPr lang="en-US" sz="3600" dirty="0" err="1">
                <a:ea typeface="Calibri"/>
                <a:cs typeface="Calibri"/>
                <a:sym typeface="Calibri"/>
              </a:rPr>
              <a:t>e</a:t>
            </a:r>
            <a:r>
              <a:rPr lang="en-US" sz="3600" dirty="0" err="1">
                <a:latin typeface="Consolas"/>
                <a:ea typeface="Consolas"/>
                <a:cs typeface="Consolas"/>
                <a:sym typeface="Consolas"/>
              </a:rPr>
              <a:t>X</a:t>
            </a:r>
            <a:r>
              <a:rPr lang="en-US" sz="3600" dirty="0" err="1">
                <a:ea typeface="Calibri"/>
                <a:cs typeface="Calibri"/>
                <a:sym typeface="Calibri"/>
              </a:rPr>
              <a:t>treme</a:t>
            </a:r>
            <a:r>
              <a:rPr lang="en-US" sz="3600" dirty="0">
                <a:ea typeface="Calibri"/>
                <a:cs typeface="Calibri"/>
                <a:sym typeface="Calibri"/>
              </a:rPr>
              <a:t> </a:t>
            </a:r>
            <a:r>
              <a:rPr lang="en-US" sz="3600" dirty="0">
                <a:latin typeface="Consolas"/>
                <a:ea typeface="Consolas"/>
                <a:cs typeface="Consolas"/>
                <a:sym typeface="Consolas"/>
              </a:rPr>
              <a:t>P</a:t>
            </a:r>
            <a:r>
              <a:rPr lang="en-US" sz="3600" dirty="0">
                <a:ea typeface="Calibri"/>
                <a:cs typeface="Calibri"/>
                <a:sym typeface="Calibri"/>
              </a:rPr>
              <a:t>rogramming (XP)</a:t>
            </a:r>
            <a:endParaRPr lang="en-US" dirty="0"/>
          </a:p>
          <a:p>
            <a:pPr marL="304747" lvl="0" indent="-304747">
              <a:lnSpc>
                <a:spcPct val="100000"/>
              </a:lnSpc>
              <a:spcBef>
                <a:spcPts val="1200"/>
              </a:spcBef>
              <a:spcAft>
                <a:spcPts val="0"/>
              </a:spcAft>
              <a:buClr>
                <a:schemeClr val="tx1"/>
              </a:buClr>
              <a:buSzPts val="3000"/>
              <a:buFont typeface="Noto Sans Symbols"/>
              <a:buChar char="▪"/>
            </a:pPr>
            <a:r>
              <a:rPr lang="en-US" sz="3600" dirty="0">
                <a:ea typeface="Calibri"/>
                <a:cs typeface="Calibri"/>
                <a:sym typeface="Calibri"/>
              </a:rPr>
              <a:t>Feature-Driven Development (FDD)</a:t>
            </a:r>
            <a:endParaRPr lang="en-US" dirty="0"/>
          </a:p>
          <a:p>
            <a:pPr marL="304747" lvl="0" indent="-304747">
              <a:lnSpc>
                <a:spcPct val="100000"/>
              </a:lnSpc>
              <a:spcBef>
                <a:spcPts val="1200"/>
              </a:spcBef>
              <a:spcAft>
                <a:spcPts val="0"/>
              </a:spcAft>
              <a:buClr>
                <a:schemeClr val="tx1"/>
              </a:buClr>
              <a:buSzPts val="3000"/>
              <a:buFont typeface="Noto Sans Symbols"/>
              <a:buChar char="▪"/>
            </a:pPr>
            <a:r>
              <a:rPr lang="en-US" sz="3600" dirty="0">
                <a:ea typeface="Calibri"/>
                <a:cs typeface="Calibri"/>
                <a:sym typeface="Calibri"/>
              </a:rPr>
              <a:t>Crystal Family of Methodologies</a:t>
            </a:r>
          </a:p>
          <a:p>
            <a:pPr marL="304747" lvl="0" indent="-304747">
              <a:lnSpc>
                <a:spcPct val="100000"/>
              </a:lnSpc>
              <a:spcBef>
                <a:spcPts val="1200"/>
              </a:spcBef>
              <a:spcAft>
                <a:spcPts val="0"/>
              </a:spcAft>
              <a:buClr>
                <a:schemeClr val="tx1"/>
              </a:buClr>
              <a:buSzPts val="3000"/>
              <a:buFont typeface="Noto Sans Symbols"/>
              <a:buChar char="▪"/>
            </a:pPr>
            <a:r>
              <a:rPr lang="en-US" sz="3600" dirty="0">
                <a:ea typeface="Calibri"/>
                <a:cs typeface="Calibri"/>
                <a:sym typeface="Calibri"/>
              </a:rPr>
              <a:t>Adaptive Software Development (ASD)</a:t>
            </a:r>
            <a:endParaRPr lang="en-US" dirty="0"/>
          </a:p>
          <a:p>
            <a:pPr marL="304747" lvl="0" indent="-304747">
              <a:lnSpc>
                <a:spcPct val="100000"/>
              </a:lnSpc>
              <a:spcBef>
                <a:spcPts val="1200"/>
              </a:spcBef>
              <a:spcAft>
                <a:spcPts val="0"/>
              </a:spcAft>
              <a:buClr>
                <a:schemeClr val="tx1"/>
              </a:buClr>
              <a:buSzPts val="3000"/>
              <a:buFont typeface="Noto Sans Symbols"/>
              <a:buChar char="▪"/>
            </a:pPr>
            <a:r>
              <a:rPr lang="en-US" sz="3600" dirty="0">
                <a:ea typeface="Calibri"/>
                <a:cs typeface="Calibri"/>
                <a:sym typeface="Calibri"/>
              </a:rPr>
              <a:t>Dynamic System Development Model (DSDM)</a:t>
            </a:r>
            <a:endParaRPr lang="en-US" dirty="0"/>
          </a:p>
          <a:p>
            <a:pPr marL="304747" lvl="0" indent="-304747">
              <a:lnSpc>
                <a:spcPct val="100000"/>
              </a:lnSpc>
              <a:spcBef>
                <a:spcPts val="1200"/>
              </a:spcBef>
              <a:spcAft>
                <a:spcPts val="0"/>
              </a:spcAft>
              <a:buClr>
                <a:schemeClr val="tx1"/>
              </a:buClr>
              <a:buSzPts val="3000"/>
              <a:buFont typeface="Noto Sans Symbols"/>
              <a:buChar char="▪"/>
            </a:pPr>
            <a:r>
              <a:rPr lang="en-US" sz="3600" dirty="0">
                <a:ea typeface="Calibri"/>
                <a:cs typeface="Calibri"/>
                <a:sym typeface="Calibri"/>
              </a:rPr>
              <a:t>Agile Unified Process (AUP)</a:t>
            </a:r>
            <a:endParaRPr lang="en-US" dirty="0"/>
          </a:p>
          <a:p>
            <a:endParaRPr lang="bg-BG" dirty="0"/>
          </a:p>
        </p:txBody>
      </p:sp>
      <p:sp>
        <p:nvSpPr>
          <p:cNvPr id="3" name="Title 2"/>
          <p:cNvSpPr>
            <a:spLocks noGrp="1"/>
          </p:cNvSpPr>
          <p:nvPr>
            <p:ph type="title"/>
          </p:nvPr>
        </p:nvSpPr>
        <p:spPr/>
        <p:txBody>
          <a:bodyPr/>
          <a:lstStyle/>
          <a:p>
            <a:r>
              <a:rPr lang="en-US" sz="4000" dirty="0">
                <a:ea typeface="Calibri"/>
                <a:cs typeface="Calibri"/>
                <a:sym typeface="Calibri"/>
              </a:rPr>
              <a:t>Agile Methodologies</a:t>
            </a:r>
            <a:endParaRPr lang="bg-BG" dirty="0"/>
          </a:p>
        </p:txBody>
      </p:sp>
      <p:sp>
        <p:nvSpPr>
          <p:cNvPr id="4" name="Slide Number Placeholder 3"/>
          <p:cNvSpPr>
            <a:spLocks noGrp="1"/>
          </p:cNvSpPr>
          <p:nvPr>
            <p:ph type="sldNum" sz="quarter" idx="13"/>
          </p:nvPr>
        </p:nvSpPr>
        <p:spPr/>
        <p:txBody>
          <a:bodyPr/>
          <a:lstStyle/>
          <a:p>
            <a:fld id="{C014DD1E-5D91-48A3-AD6D-45FBA980D106}" type="slidenum">
              <a:rPr lang="en-US" smtClean="0"/>
              <a:pPr/>
              <a:t>40</a:t>
            </a:fld>
            <a:endParaRPr lang="en-US" dirty="0"/>
          </a:p>
        </p:txBody>
      </p:sp>
      <p:pic>
        <p:nvPicPr>
          <p:cNvPr id="5" name="Shape 250" descr="http://www.blackstonemedia.com/wp-content/uploads/2014/09/AgileD.png"/>
          <p:cNvPicPr preferRelativeResize="0"/>
          <p:nvPr/>
        </p:nvPicPr>
        <p:blipFill rotWithShape="1">
          <a:blip r:embed="rId2">
            <a:alphaModFix/>
          </a:blip>
          <a:srcRect/>
          <a:stretch/>
        </p:blipFill>
        <p:spPr>
          <a:xfrm>
            <a:off x="7466012" y="1143000"/>
            <a:ext cx="4343400" cy="3830879"/>
          </a:xfrm>
          <a:prstGeom prst="rect">
            <a:avLst/>
          </a:prstGeom>
          <a:noFill/>
          <a:ln>
            <a:noFill/>
          </a:ln>
        </p:spPr>
      </p:pic>
    </p:spTree>
    <p:extLst>
      <p:ext uri="{BB962C8B-B14F-4D97-AF65-F5344CB8AC3E}">
        <p14:creationId xmlns:p14="http://schemas.microsoft.com/office/powerpoint/2010/main" val="565231852"/>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a:bodyPr>
          <a:lstStyle/>
          <a:p>
            <a:pPr>
              <a:lnSpc>
                <a:spcPct val="100000"/>
              </a:lnSpc>
            </a:pPr>
            <a:r>
              <a:rPr lang="en-US" dirty="0"/>
              <a:t>Extreme Programming (XP)</a:t>
            </a:r>
          </a:p>
          <a:p>
            <a:pPr marL="577850" lvl="1" indent="-220663">
              <a:lnSpc>
                <a:spcPct val="100000"/>
              </a:lnSpc>
            </a:pPr>
            <a:r>
              <a:rPr lang="en-US" dirty="0"/>
              <a:t>A type of </a:t>
            </a:r>
            <a:r>
              <a:rPr lang="en-US" dirty="0">
                <a:solidFill>
                  <a:schemeClr val="bg1"/>
                </a:solidFill>
              </a:rPr>
              <a:t>agile software development</a:t>
            </a:r>
          </a:p>
          <a:p>
            <a:pPr marL="577850" lvl="1" indent="-220663">
              <a:lnSpc>
                <a:spcPct val="100000"/>
              </a:lnSpc>
            </a:pPr>
            <a:r>
              <a:rPr lang="en-US" dirty="0"/>
              <a:t>Intended to improve </a:t>
            </a:r>
            <a:r>
              <a:rPr lang="en-US" dirty="0">
                <a:solidFill>
                  <a:schemeClr val="bg1"/>
                </a:solidFill>
              </a:rPr>
              <a:t>software quality </a:t>
            </a:r>
            <a:r>
              <a:rPr lang="en-US" dirty="0"/>
              <a:t>and </a:t>
            </a:r>
            <a:r>
              <a:rPr lang="en-US" dirty="0">
                <a:solidFill>
                  <a:schemeClr val="bg1"/>
                </a:solidFill>
              </a:rPr>
              <a:t>responsiveness</a:t>
            </a:r>
            <a:r>
              <a:rPr lang="en-US" dirty="0"/>
              <a:t> </a:t>
            </a:r>
            <a:r>
              <a:rPr lang="en-US" dirty="0" smtClean="0"/>
              <a:t/>
            </a:r>
            <a:br>
              <a:rPr lang="en-US" dirty="0" smtClean="0"/>
            </a:br>
            <a:r>
              <a:rPr lang="en-US" dirty="0" smtClean="0"/>
              <a:t>to </a:t>
            </a:r>
            <a:r>
              <a:rPr lang="en-US" dirty="0"/>
              <a:t>changing customer requirements </a:t>
            </a:r>
          </a:p>
          <a:p>
            <a:pPr marL="577850" lvl="1" indent="-220663">
              <a:lnSpc>
                <a:spcPct val="100000"/>
              </a:lnSpc>
            </a:pPr>
            <a:r>
              <a:rPr lang="en-US" dirty="0"/>
              <a:t>Advocates frequent "releases" in short development cycles </a:t>
            </a:r>
            <a:br>
              <a:rPr lang="en-US" dirty="0"/>
            </a:br>
            <a:r>
              <a:rPr lang="en-US" dirty="0"/>
              <a:t>(</a:t>
            </a:r>
            <a:r>
              <a:rPr lang="en-US" dirty="0">
                <a:solidFill>
                  <a:schemeClr val="bg1"/>
                </a:solidFill>
              </a:rPr>
              <a:t>time boxes</a:t>
            </a:r>
            <a:r>
              <a:rPr lang="en-US" dirty="0"/>
              <a:t>)</a:t>
            </a:r>
          </a:p>
          <a:p>
            <a:pPr marL="860425" lvl="2" indent="-211138">
              <a:lnSpc>
                <a:spcPct val="100000"/>
              </a:lnSpc>
            </a:pPr>
            <a:r>
              <a:rPr lang="en-US" dirty="0"/>
              <a:t>Intended to improve </a:t>
            </a:r>
            <a:r>
              <a:rPr lang="en-US" dirty="0">
                <a:solidFill>
                  <a:schemeClr val="bg1"/>
                </a:solidFill>
              </a:rPr>
              <a:t>productivity </a:t>
            </a:r>
          </a:p>
          <a:p>
            <a:pPr marL="860425" lvl="2" indent="-211138">
              <a:lnSpc>
                <a:spcPct val="100000"/>
              </a:lnSpc>
            </a:pPr>
            <a:r>
              <a:rPr lang="en-US" dirty="0"/>
              <a:t>Checkpoints where new </a:t>
            </a:r>
            <a:r>
              <a:rPr lang="en-US" dirty="0">
                <a:solidFill>
                  <a:schemeClr val="bg1"/>
                </a:solidFill>
              </a:rPr>
              <a:t>customer requirements can be adopted</a:t>
            </a:r>
          </a:p>
        </p:txBody>
      </p:sp>
      <p:sp>
        <p:nvSpPr>
          <p:cNvPr id="3" name="Title 2"/>
          <p:cNvSpPr>
            <a:spLocks noGrp="1"/>
          </p:cNvSpPr>
          <p:nvPr>
            <p:ph type="title"/>
          </p:nvPr>
        </p:nvSpPr>
        <p:spPr/>
        <p:txBody>
          <a:bodyPr/>
          <a:lstStyle/>
          <a:p>
            <a:r>
              <a:rPr lang="en-US" dirty="0"/>
              <a:t>Extreme Programming</a:t>
            </a:r>
            <a:endParaRPr lang="bg-BG" dirty="0"/>
          </a:p>
        </p:txBody>
      </p:sp>
      <p:sp>
        <p:nvSpPr>
          <p:cNvPr id="4" name="Slide Number Placeholder 3"/>
          <p:cNvSpPr>
            <a:spLocks noGrp="1"/>
          </p:cNvSpPr>
          <p:nvPr>
            <p:ph type="sldNum" sz="quarter" idx="13"/>
          </p:nvPr>
        </p:nvSpPr>
        <p:spPr/>
        <p:txBody>
          <a:bodyPr/>
          <a:lstStyle/>
          <a:p>
            <a:fld id="{C014DD1E-5D91-48A3-AD6D-45FBA980D106}" type="slidenum">
              <a:rPr lang="en-US" smtClean="0"/>
              <a:pPr/>
              <a:t>41</a:t>
            </a:fld>
            <a:endParaRPr lang="en-US" dirty="0"/>
          </a:p>
        </p:txBody>
      </p:sp>
    </p:spTree>
    <p:extLst>
      <p:ext uri="{BB962C8B-B14F-4D97-AF65-F5344CB8AC3E}">
        <p14:creationId xmlns:p14="http://schemas.microsoft.com/office/powerpoint/2010/main" val="986130334"/>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a:bodyPr>
          <a:lstStyle/>
          <a:p>
            <a:r>
              <a:rPr lang="en-US" dirty="0"/>
              <a:t>XP's set of rules and practices is based on five fundamental ideas (called "</a:t>
            </a:r>
            <a:r>
              <a:rPr lang="en-US" dirty="0">
                <a:solidFill>
                  <a:schemeClr val="bg1"/>
                </a:solidFill>
              </a:rPr>
              <a:t>values</a:t>
            </a:r>
            <a:r>
              <a:rPr lang="en-US" dirty="0"/>
              <a:t>")</a:t>
            </a:r>
          </a:p>
          <a:p>
            <a:pPr lvl="1"/>
            <a:r>
              <a:rPr lang="en-US" dirty="0">
                <a:solidFill>
                  <a:schemeClr val="bg1"/>
                </a:solidFill>
              </a:rPr>
              <a:t>Communication</a:t>
            </a:r>
          </a:p>
          <a:p>
            <a:pPr lvl="1"/>
            <a:r>
              <a:rPr lang="en-US" dirty="0">
                <a:solidFill>
                  <a:schemeClr val="bg1"/>
                </a:solidFill>
              </a:rPr>
              <a:t>Simplicity</a:t>
            </a:r>
          </a:p>
          <a:p>
            <a:pPr lvl="1"/>
            <a:r>
              <a:rPr lang="en-US" dirty="0">
                <a:solidFill>
                  <a:schemeClr val="bg1"/>
                </a:solidFill>
              </a:rPr>
              <a:t>Feedback</a:t>
            </a:r>
          </a:p>
          <a:p>
            <a:pPr lvl="1"/>
            <a:r>
              <a:rPr lang="en-US" dirty="0">
                <a:solidFill>
                  <a:schemeClr val="bg1"/>
                </a:solidFill>
              </a:rPr>
              <a:t>Courage</a:t>
            </a:r>
          </a:p>
          <a:p>
            <a:pPr lvl="1"/>
            <a:r>
              <a:rPr lang="en-US" dirty="0">
                <a:solidFill>
                  <a:schemeClr val="bg1"/>
                </a:solidFill>
              </a:rPr>
              <a:t>Respect</a:t>
            </a:r>
          </a:p>
        </p:txBody>
      </p:sp>
      <p:sp>
        <p:nvSpPr>
          <p:cNvPr id="3" name="Title 2"/>
          <p:cNvSpPr>
            <a:spLocks noGrp="1"/>
          </p:cNvSpPr>
          <p:nvPr>
            <p:ph type="title"/>
          </p:nvPr>
        </p:nvSpPr>
        <p:spPr/>
        <p:txBody>
          <a:bodyPr/>
          <a:lstStyle/>
          <a:p>
            <a:r>
              <a:rPr lang="en-US" dirty="0"/>
              <a:t>Extreme Programming</a:t>
            </a:r>
            <a:endParaRPr lang="bg-BG" dirty="0"/>
          </a:p>
        </p:txBody>
      </p:sp>
      <p:sp>
        <p:nvSpPr>
          <p:cNvPr id="4" name="Slide Number Placeholder 3"/>
          <p:cNvSpPr>
            <a:spLocks noGrp="1"/>
          </p:cNvSpPr>
          <p:nvPr>
            <p:ph type="sldNum" sz="quarter" idx="13"/>
          </p:nvPr>
        </p:nvSpPr>
        <p:spPr/>
        <p:txBody>
          <a:bodyPr/>
          <a:lstStyle/>
          <a:p>
            <a:fld id="{C014DD1E-5D91-48A3-AD6D-45FBA980D106}" type="slidenum">
              <a:rPr lang="en-US" smtClean="0"/>
              <a:pPr/>
              <a:t>42</a:t>
            </a:fld>
            <a:endParaRPr lang="en-US" dirty="0"/>
          </a:p>
        </p:txBody>
      </p:sp>
    </p:spTree>
    <p:extLst>
      <p:ext uri="{BB962C8B-B14F-4D97-AF65-F5344CB8AC3E}">
        <p14:creationId xmlns:p14="http://schemas.microsoft.com/office/powerpoint/2010/main" val="322384744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90353" y="1196124"/>
            <a:ext cx="11815018" cy="5738076"/>
          </a:xfrm>
        </p:spPr>
        <p:txBody>
          <a:bodyPr>
            <a:normAutofit fontScale="85000" lnSpcReduction="20000"/>
          </a:bodyPr>
          <a:lstStyle/>
          <a:p>
            <a:pPr marL="0" indent="0">
              <a:lnSpc>
                <a:spcPct val="80000"/>
              </a:lnSpc>
              <a:buNone/>
            </a:pPr>
            <a:r>
              <a:rPr lang="en-US" sz="3600" dirty="0"/>
              <a:t>1. Sit Together</a:t>
            </a:r>
          </a:p>
          <a:p>
            <a:pPr marL="0" indent="0">
              <a:lnSpc>
                <a:spcPct val="80000"/>
              </a:lnSpc>
              <a:buNone/>
            </a:pPr>
            <a:r>
              <a:rPr lang="en-US" sz="3600" dirty="0"/>
              <a:t>2. Whole Team</a:t>
            </a:r>
          </a:p>
          <a:p>
            <a:pPr marL="0" indent="0">
              <a:lnSpc>
                <a:spcPct val="80000"/>
              </a:lnSpc>
              <a:buNone/>
            </a:pPr>
            <a:r>
              <a:rPr lang="en-US" sz="3600" dirty="0"/>
              <a:t>3. Informative Workspace</a:t>
            </a:r>
          </a:p>
          <a:p>
            <a:pPr marL="0" indent="0">
              <a:lnSpc>
                <a:spcPct val="80000"/>
              </a:lnSpc>
              <a:buNone/>
            </a:pPr>
            <a:r>
              <a:rPr lang="en-US" sz="3600" dirty="0"/>
              <a:t>4. Energized Work</a:t>
            </a:r>
          </a:p>
          <a:p>
            <a:pPr marL="0" indent="0">
              <a:lnSpc>
                <a:spcPct val="80000"/>
              </a:lnSpc>
              <a:buNone/>
            </a:pPr>
            <a:r>
              <a:rPr lang="en-US" sz="3600" dirty="0"/>
              <a:t>5. Pair Programming</a:t>
            </a:r>
          </a:p>
          <a:p>
            <a:pPr marL="0" indent="0">
              <a:lnSpc>
                <a:spcPct val="80000"/>
              </a:lnSpc>
              <a:buNone/>
            </a:pPr>
            <a:r>
              <a:rPr lang="en-US" sz="3600" dirty="0"/>
              <a:t>6. Stories</a:t>
            </a:r>
          </a:p>
          <a:p>
            <a:pPr marL="0" indent="0">
              <a:lnSpc>
                <a:spcPct val="80000"/>
              </a:lnSpc>
              <a:buNone/>
            </a:pPr>
            <a:r>
              <a:rPr lang="en-US" sz="3600" dirty="0"/>
              <a:t>7. Weekly Cycle</a:t>
            </a:r>
          </a:p>
          <a:p>
            <a:pPr marL="0" indent="0">
              <a:lnSpc>
                <a:spcPct val="80000"/>
              </a:lnSpc>
              <a:buNone/>
            </a:pPr>
            <a:r>
              <a:rPr lang="en-US" sz="3600" dirty="0"/>
              <a:t>8. Quarterly Cycle</a:t>
            </a:r>
          </a:p>
          <a:p>
            <a:pPr marL="0" indent="0">
              <a:lnSpc>
                <a:spcPct val="80000"/>
              </a:lnSpc>
              <a:buNone/>
            </a:pPr>
            <a:r>
              <a:rPr lang="en-US" sz="3600" dirty="0"/>
              <a:t>9. Slack</a:t>
            </a:r>
          </a:p>
          <a:p>
            <a:pPr marL="0" indent="0">
              <a:lnSpc>
                <a:spcPct val="80000"/>
              </a:lnSpc>
              <a:buNone/>
            </a:pPr>
            <a:r>
              <a:rPr lang="en-US" sz="3600" dirty="0"/>
              <a:t>10.Ten-Minute Build</a:t>
            </a:r>
          </a:p>
          <a:p>
            <a:pPr marL="0" indent="0">
              <a:lnSpc>
                <a:spcPct val="80000"/>
              </a:lnSpc>
              <a:buNone/>
            </a:pPr>
            <a:r>
              <a:rPr lang="en-US" sz="3600" dirty="0"/>
              <a:t>11.Continuous Integration</a:t>
            </a:r>
          </a:p>
          <a:p>
            <a:pPr marL="0" indent="0">
              <a:lnSpc>
                <a:spcPct val="80000"/>
              </a:lnSpc>
              <a:buNone/>
            </a:pPr>
            <a:r>
              <a:rPr lang="en-US" sz="3600" dirty="0"/>
              <a:t>12.Test-First Programming</a:t>
            </a:r>
          </a:p>
          <a:p>
            <a:pPr marL="0" indent="0">
              <a:lnSpc>
                <a:spcPct val="80000"/>
              </a:lnSpc>
              <a:buNone/>
            </a:pPr>
            <a:r>
              <a:rPr lang="en-US" sz="3600" dirty="0"/>
              <a:t>13.Incremental Design</a:t>
            </a:r>
          </a:p>
        </p:txBody>
      </p:sp>
      <p:sp>
        <p:nvSpPr>
          <p:cNvPr id="3" name="Title 2"/>
          <p:cNvSpPr>
            <a:spLocks noGrp="1"/>
          </p:cNvSpPr>
          <p:nvPr>
            <p:ph type="title"/>
          </p:nvPr>
        </p:nvSpPr>
        <p:spPr/>
        <p:txBody>
          <a:bodyPr>
            <a:normAutofit/>
          </a:bodyPr>
          <a:lstStyle/>
          <a:p>
            <a:r>
              <a:rPr lang="en-US" sz="4000" dirty="0"/>
              <a:t>XP The 1</a:t>
            </a:r>
            <a:r>
              <a:rPr lang="bg-BG" sz="4000" dirty="0"/>
              <a:t>3</a:t>
            </a:r>
            <a:r>
              <a:rPr lang="en-US" sz="4000" dirty="0"/>
              <a:t> Key Practices</a:t>
            </a:r>
            <a:endParaRPr lang="bg-BG" dirty="0"/>
          </a:p>
        </p:txBody>
      </p:sp>
      <p:sp>
        <p:nvSpPr>
          <p:cNvPr id="4" name="Slide Number Placeholder 3"/>
          <p:cNvSpPr>
            <a:spLocks noGrp="1"/>
          </p:cNvSpPr>
          <p:nvPr>
            <p:ph type="sldNum" sz="quarter" idx="13"/>
          </p:nvPr>
        </p:nvSpPr>
        <p:spPr/>
        <p:txBody>
          <a:bodyPr/>
          <a:lstStyle/>
          <a:p>
            <a:fld id="{C014DD1E-5D91-48A3-AD6D-45FBA980D106}" type="slidenum">
              <a:rPr lang="en-US" smtClean="0"/>
              <a:pPr/>
              <a:t>43</a:t>
            </a:fld>
            <a:endParaRPr lang="en-US" dirty="0"/>
          </a:p>
        </p:txBody>
      </p:sp>
      <p:pic>
        <p:nvPicPr>
          <p:cNvPr id="5" name="Picture 4" descr="XP_Circles">
            <a:extLst>
              <a:ext uri="{FF2B5EF4-FFF2-40B4-BE49-F238E27FC236}">
                <a16:creationId xmlns:a16="http://schemas.microsoft.com/office/drawing/2014/main" id="{A1B09C34-1AF8-4148-BDC0-78F5A5DAB7F6}"/>
              </a:ext>
            </a:extLst>
          </p:cNvPr>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6116498" y="1524000"/>
            <a:ext cx="4876800" cy="4811398"/>
          </a:xfrm>
          <a:prstGeom prst="rect">
            <a:avLst/>
          </a:prstGeom>
          <a:noFill/>
          <a:ln w="9525" algn="ctr">
            <a:noFill/>
            <a:miter lim="800000"/>
            <a:headEnd/>
            <a:tailEnd/>
          </a:ln>
          <a:effectLst>
            <a:softEdge rad="12700"/>
          </a:effectLst>
        </p:spPr>
      </p:pic>
    </p:spTree>
    <p:extLst>
      <p:ext uri="{BB962C8B-B14F-4D97-AF65-F5344CB8AC3E}">
        <p14:creationId xmlns:p14="http://schemas.microsoft.com/office/powerpoint/2010/main" val="198492871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a:bodyPr>
          <a:lstStyle/>
          <a:p>
            <a:r>
              <a:rPr lang="en-US" dirty="0"/>
              <a:t>Requires real-time communication of capacity and </a:t>
            </a:r>
            <a:br>
              <a:rPr lang="en-US" dirty="0"/>
            </a:br>
            <a:r>
              <a:rPr lang="en-US" dirty="0"/>
              <a:t>full transparency of work</a:t>
            </a:r>
          </a:p>
          <a:p>
            <a:r>
              <a:rPr lang="en-US" dirty="0"/>
              <a:t>Project management </a:t>
            </a:r>
            <a:r>
              <a:rPr lang="en-US" dirty="0">
                <a:solidFill>
                  <a:schemeClr val="bg1"/>
                </a:solidFill>
              </a:rPr>
              <a:t>tool</a:t>
            </a:r>
            <a:r>
              <a:rPr lang="en-US" dirty="0"/>
              <a:t> designed to help </a:t>
            </a:r>
            <a:r>
              <a:rPr lang="en-US" dirty="0">
                <a:solidFill>
                  <a:schemeClr val="bg1"/>
                </a:solidFill>
              </a:rPr>
              <a:t>visualize </a:t>
            </a:r>
            <a:r>
              <a:rPr lang="en-US" dirty="0"/>
              <a:t>work</a:t>
            </a:r>
          </a:p>
          <a:p>
            <a:r>
              <a:rPr lang="en-US" dirty="0"/>
              <a:t>The work revolves around a </a:t>
            </a:r>
            <a:r>
              <a:rPr lang="en-US" dirty="0">
                <a:solidFill>
                  <a:schemeClr val="bg1"/>
                </a:solidFill>
              </a:rPr>
              <a:t>kanban boards</a:t>
            </a:r>
          </a:p>
          <a:p>
            <a:r>
              <a:rPr lang="en-US" dirty="0"/>
              <a:t>A basic kanban board has a three-step workflow: </a:t>
            </a:r>
            <a:br>
              <a:rPr lang="en-US" dirty="0"/>
            </a:br>
            <a:r>
              <a:rPr lang="en-US" dirty="0">
                <a:solidFill>
                  <a:schemeClr val="bg1"/>
                </a:solidFill>
              </a:rPr>
              <a:t>To Do, </a:t>
            </a:r>
            <a:br>
              <a:rPr lang="en-US" dirty="0">
                <a:solidFill>
                  <a:schemeClr val="bg1"/>
                </a:solidFill>
              </a:rPr>
            </a:br>
            <a:r>
              <a:rPr lang="en-US" dirty="0">
                <a:solidFill>
                  <a:schemeClr val="bg1"/>
                </a:solidFill>
              </a:rPr>
              <a:t>In Progress, </a:t>
            </a:r>
            <a:br>
              <a:rPr lang="en-US" dirty="0">
                <a:solidFill>
                  <a:schemeClr val="bg1"/>
                </a:solidFill>
              </a:rPr>
            </a:br>
            <a:r>
              <a:rPr lang="en-US" dirty="0">
                <a:solidFill>
                  <a:schemeClr val="bg1"/>
                </a:solidFill>
              </a:rPr>
              <a:t>and Done</a:t>
            </a:r>
          </a:p>
        </p:txBody>
      </p:sp>
      <p:sp>
        <p:nvSpPr>
          <p:cNvPr id="3" name="Title 2"/>
          <p:cNvSpPr>
            <a:spLocks noGrp="1"/>
          </p:cNvSpPr>
          <p:nvPr>
            <p:ph type="title"/>
          </p:nvPr>
        </p:nvSpPr>
        <p:spPr/>
        <p:txBody>
          <a:bodyPr>
            <a:normAutofit/>
          </a:bodyPr>
          <a:lstStyle/>
          <a:p>
            <a:r>
              <a:rPr lang="en-US" dirty="0"/>
              <a:t>Kanban</a:t>
            </a:r>
            <a:endParaRPr lang="bg-BG" dirty="0"/>
          </a:p>
        </p:txBody>
      </p:sp>
      <p:sp>
        <p:nvSpPr>
          <p:cNvPr id="4" name="Slide Number Placeholder 3"/>
          <p:cNvSpPr>
            <a:spLocks noGrp="1"/>
          </p:cNvSpPr>
          <p:nvPr>
            <p:ph type="sldNum" sz="quarter" idx="13"/>
          </p:nvPr>
        </p:nvSpPr>
        <p:spPr/>
        <p:txBody>
          <a:bodyPr/>
          <a:lstStyle/>
          <a:p>
            <a:fld id="{C014DD1E-5D91-48A3-AD6D-45FBA980D106}" type="slidenum">
              <a:rPr lang="en-US" smtClean="0"/>
              <a:pPr/>
              <a:t>44</a:t>
            </a:fld>
            <a:endParaRPr lang="en-US" dirty="0"/>
          </a:p>
        </p:txBody>
      </p:sp>
      <p:pic>
        <p:nvPicPr>
          <p:cNvPr id="6" name="Picture 5">
            <a:extLst>
              <a:ext uri="{FF2B5EF4-FFF2-40B4-BE49-F238E27FC236}">
                <a16:creationId xmlns:a16="http://schemas.microsoft.com/office/drawing/2014/main" id="{7A2563DB-E085-4131-B2EB-F19C5BE4D5DB}"/>
              </a:ext>
            </a:extLst>
          </p:cNvPr>
          <p:cNvPicPr>
            <a:picLocks noChangeAspect="1"/>
          </p:cNvPicPr>
          <p:nvPr/>
        </p:nvPicPr>
        <p:blipFill>
          <a:blip r:embed="rId2"/>
          <a:stretch>
            <a:fillRect/>
          </a:stretch>
        </p:blipFill>
        <p:spPr>
          <a:xfrm>
            <a:off x="9066212" y="4571461"/>
            <a:ext cx="2204104" cy="1825733"/>
          </a:xfrm>
          <a:prstGeom prst="rect">
            <a:avLst/>
          </a:prstGeom>
        </p:spPr>
      </p:pic>
    </p:spTree>
    <p:extLst>
      <p:ext uri="{BB962C8B-B14F-4D97-AF65-F5344CB8AC3E}">
        <p14:creationId xmlns:p14="http://schemas.microsoft.com/office/powerpoint/2010/main" val="391366186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a:bodyPr>
          <a:lstStyle/>
          <a:p>
            <a:r>
              <a:rPr lang="en-US" dirty="0"/>
              <a:t>Visual Signals</a:t>
            </a:r>
          </a:p>
          <a:p>
            <a:r>
              <a:rPr lang="en-US" dirty="0"/>
              <a:t>Columns</a:t>
            </a:r>
          </a:p>
          <a:p>
            <a:r>
              <a:rPr lang="en-US" dirty="0"/>
              <a:t>Work In Progress (WIP) Limits</a:t>
            </a:r>
          </a:p>
          <a:p>
            <a:r>
              <a:rPr lang="en-US" dirty="0"/>
              <a:t>Commitment point</a:t>
            </a:r>
          </a:p>
          <a:p>
            <a:r>
              <a:rPr lang="en-US" dirty="0"/>
              <a:t>Delivery point</a:t>
            </a:r>
          </a:p>
        </p:txBody>
      </p:sp>
      <p:sp>
        <p:nvSpPr>
          <p:cNvPr id="3" name="Title 2"/>
          <p:cNvSpPr>
            <a:spLocks noGrp="1"/>
          </p:cNvSpPr>
          <p:nvPr>
            <p:ph type="title"/>
          </p:nvPr>
        </p:nvSpPr>
        <p:spPr/>
        <p:txBody>
          <a:bodyPr>
            <a:normAutofit/>
          </a:bodyPr>
          <a:lstStyle/>
          <a:p>
            <a:r>
              <a:rPr lang="en-US" dirty="0"/>
              <a:t>Kanban Board</a:t>
            </a:r>
            <a:endParaRPr lang="bg-BG" dirty="0"/>
          </a:p>
        </p:txBody>
      </p:sp>
      <p:sp>
        <p:nvSpPr>
          <p:cNvPr id="4" name="Slide Number Placeholder 3"/>
          <p:cNvSpPr>
            <a:spLocks noGrp="1"/>
          </p:cNvSpPr>
          <p:nvPr>
            <p:ph type="sldNum" sz="quarter" idx="13"/>
          </p:nvPr>
        </p:nvSpPr>
        <p:spPr/>
        <p:txBody>
          <a:bodyPr/>
          <a:lstStyle/>
          <a:p>
            <a:fld id="{C014DD1E-5D91-48A3-AD6D-45FBA980D106}" type="slidenum">
              <a:rPr lang="en-US" smtClean="0"/>
              <a:pPr/>
              <a:t>45</a:t>
            </a:fld>
            <a:endParaRPr lang="en-US" dirty="0"/>
          </a:p>
        </p:txBody>
      </p:sp>
      <p:pic>
        <p:nvPicPr>
          <p:cNvPr id="6" name="Picture 5">
            <a:extLst>
              <a:ext uri="{FF2B5EF4-FFF2-40B4-BE49-F238E27FC236}">
                <a16:creationId xmlns:a16="http://schemas.microsoft.com/office/drawing/2014/main" id="{7A2563DB-E085-4131-B2EB-F19C5BE4D5DB}"/>
              </a:ext>
            </a:extLst>
          </p:cNvPr>
          <p:cNvPicPr>
            <a:picLocks noChangeAspect="1"/>
          </p:cNvPicPr>
          <p:nvPr/>
        </p:nvPicPr>
        <p:blipFill>
          <a:blip r:embed="rId2"/>
          <a:stretch>
            <a:fillRect/>
          </a:stretch>
        </p:blipFill>
        <p:spPr>
          <a:xfrm>
            <a:off x="6399212" y="1942572"/>
            <a:ext cx="4490104" cy="3719303"/>
          </a:xfrm>
          <a:prstGeom prst="rect">
            <a:avLst/>
          </a:prstGeom>
        </p:spPr>
      </p:pic>
    </p:spTree>
    <p:extLst>
      <p:ext uri="{BB962C8B-B14F-4D97-AF65-F5344CB8AC3E}">
        <p14:creationId xmlns:p14="http://schemas.microsoft.com/office/powerpoint/2010/main" val="1738807842"/>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a:bodyPr>
          <a:lstStyle/>
          <a:p>
            <a:r>
              <a:rPr lang="en-US" dirty="0"/>
              <a:t>Set the </a:t>
            </a:r>
            <a:r>
              <a:rPr lang="en-US" dirty="0">
                <a:solidFill>
                  <a:schemeClr val="bg1"/>
                </a:solidFill>
              </a:rPr>
              <a:t>maximum amount of work </a:t>
            </a:r>
            <a:r>
              <a:rPr lang="en-US" dirty="0"/>
              <a:t>that can exist in each status of a workflow</a:t>
            </a:r>
          </a:p>
          <a:p>
            <a:r>
              <a:rPr lang="en-US" dirty="0"/>
              <a:t>Encourage a culture of </a:t>
            </a:r>
            <a:r>
              <a:rPr lang="en-US" dirty="0">
                <a:solidFill>
                  <a:schemeClr val="bg1"/>
                </a:solidFill>
              </a:rPr>
              <a:t>done</a:t>
            </a:r>
          </a:p>
          <a:p>
            <a:r>
              <a:rPr lang="en-US" dirty="0"/>
              <a:t>WIP limits point out areas of </a:t>
            </a:r>
            <a:r>
              <a:rPr lang="en-US" dirty="0">
                <a:solidFill>
                  <a:schemeClr val="bg1"/>
                </a:solidFill>
              </a:rPr>
              <a:t>chronic idleness or </a:t>
            </a:r>
            <a:r>
              <a:rPr lang="en-US" dirty="0" smtClean="0">
                <a:solidFill>
                  <a:schemeClr val="bg1"/>
                </a:solidFill>
              </a:rPr>
              <a:t>overload</a:t>
            </a:r>
          </a:p>
          <a:p>
            <a:r>
              <a:rPr lang="en-US" dirty="0"/>
              <a:t>Limiting work in progress is one of the core </a:t>
            </a:r>
            <a:r>
              <a:rPr lang="en-US" dirty="0" smtClean="0"/>
              <a:t/>
            </a:r>
            <a:br>
              <a:rPr lang="en-US" dirty="0" smtClean="0"/>
            </a:br>
            <a:r>
              <a:rPr lang="en-US" dirty="0" smtClean="0"/>
              <a:t>properties </a:t>
            </a:r>
            <a:r>
              <a:rPr lang="en-US" dirty="0"/>
              <a:t>of </a:t>
            </a:r>
            <a:r>
              <a:rPr lang="en-US" dirty="0" smtClean="0"/>
              <a:t>Kanban</a:t>
            </a:r>
            <a:endParaRPr lang="en-US" dirty="0">
              <a:solidFill>
                <a:schemeClr val="bg1"/>
              </a:solidFill>
            </a:endParaRPr>
          </a:p>
        </p:txBody>
      </p:sp>
      <p:sp>
        <p:nvSpPr>
          <p:cNvPr id="3" name="Title 2"/>
          <p:cNvSpPr>
            <a:spLocks noGrp="1"/>
          </p:cNvSpPr>
          <p:nvPr>
            <p:ph type="title"/>
          </p:nvPr>
        </p:nvSpPr>
        <p:spPr/>
        <p:txBody>
          <a:bodyPr>
            <a:normAutofit/>
          </a:bodyPr>
          <a:lstStyle/>
          <a:p>
            <a:r>
              <a:rPr lang="en-US" dirty="0"/>
              <a:t>Work In Progress (WIP)</a:t>
            </a:r>
            <a:endParaRPr lang="bg-BG" dirty="0"/>
          </a:p>
        </p:txBody>
      </p:sp>
      <p:sp>
        <p:nvSpPr>
          <p:cNvPr id="4" name="Slide Number Placeholder 3"/>
          <p:cNvSpPr>
            <a:spLocks noGrp="1"/>
          </p:cNvSpPr>
          <p:nvPr>
            <p:ph type="sldNum" sz="quarter" idx="13"/>
          </p:nvPr>
        </p:nvSpPr>
        <p:spPr/>
        <p:txBody>
          <a:bodyPr/>
          <a:lstStyle/>
          <a:p>
            <a:fld id="{C014DD1E-5D91-48A3-AD6D-45FBA980D106}" type="slidenum">
              <a:rPr lang="en-US" smtClean="0"/>
              <a:pPr/>
              <a:t>46</a:t>
            </a:fld>
            <a:endParaRPr lang="en-US" dirty="0"/>
          </a:p>
        </p:txBody>
      </p:sp>
      <p:pic>
        <p:nvPicPr>
          <p:cNvPr id="1026"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51812" y="3958794"/>
            <a:ext cx="2438400" cy="2438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7410764"/>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000" dirty="0">
                <a:ea typeface="Calibri"/>
                <a:cs typeface="Calibri"/>
                <a:sym typeface="Calibri"/>
              </a:rPr>
              <a:t>WIP</a:t>
            </a:r>
            <a:endParaRPr lang="bg-BG" dirty="0"/>
          </a:p>
        </p:txBody>
      </p:sp>
      <p:sp>
        <p:nvSpPr>
          <p:cNvPr id="4" name="Slide Number Placeholder 3"/>
          <p:cNvSpPr>
            <a:spLocks noGrp="1"/>
          </p:cNvSpPr>
          <p:nvPr>
            <p:ph type="sldNum" sz="quarter" idx="13"/>
          </p:nvPr>
        </p:nvSpPr>
        <p:spPr/>
        <p:txBody>
          <a:bodyPr/>
          <a:lstStyle/>
          <a:p>
            <a:fld id="{C014DD1E-5D91-48A3-AD6D-45FBA980D106}" type="slidenum">
              <a:rPr lang="en-US" smtClean="0"/>
              <a:pPr/>
              <a:t>47</a:t>
            </a:fld>
            <a:endParaRPr lang="en-US" dirty="0"/>
          </a:p>
        </p:txBody>
      </p:sp>
      <p:sp>
        <p:nvSpPr>
          <p:cNvPr id="6" name="Rectangle 3">
            <a:extLst>
              <a:ext uri="{FF2B5EF4-FFF2-40B4-BE49-F238E27FC236}">
                <a16:creationId xmlns:a16="http://schemas.microsoft.com/office/drawing/2014/main" id="{E0E8CD3D-8169-40BB-9465-1D1A33D77C30}"/>
              </a:ext>
            </a:extLst>
          </p:cNvPr>
          <p:cNvSpPr txBox="1">
            <a:spLocks noChangeArrowheads="1"/>
          </p:cNvSpPr>
          <p:nvPr/>
        </p:nvSpPr>
        <p:spPr>
          <a:xfrm>
            <a:off x="684212" y="2133600"/>
            <a:ext cx="9829800" cy="2981201"/>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lvl1pPr marL="282575" indent="-282575" algn="l" rtl="0" eaLnBrk="1" fontAlgn="base" hangingPunct="1">
              <a:lnSpc>
                <a:spcPct val="105000"/>
              </a:lnSpc>
              <a:spcBef>
                <a:spcPts val="600"/>
              </a:spcBef>
              <a:spcAft>
                <a:spcPts val="600"/>
              </a:spcAft>
              <a:buClr>
                <a:schemeClr val="accent5">
                  <a:lumMod val="40000"/>
                  <a:lumOff val="60000"/>
                </a:schemeClr>
              </a:buClr>
              <a:buSzPct val="70000"/>
              <a:buFont typeface="Wingdings 2" pitchFamily="18" charset="2"/>
              <a:buChar char=""/>
              <a:tabLst>
                <a:tab pos="282575" algn="l"/>
              </a:tabLst>
              <a:defRPr sz="3200" b="1" kern="1200">
                <a:solidFill>
                  <a:srgbClr val="EBFFD2"/>
                </a:solidFill>
                <a:effectLst>
                  <a:outerShdw blurRad="38100" dist="38100" dir="2700000" algn="tl">
                    <a:srgbClr val="000000">
                      <a:alpha val="43137"/>
                    </a:srgbClr>
                  </a:outerShdw>
                </a:effectLst>
                <a:latin typeface="+mn-lt"/>
                <a:ea typeface="+mn-ea"/>
                <a:cs typeface="+mn-cs"/>
              </a:defRPr>
            </a:lvl1pPr>
            <a:lvl2pPr marL="630238" indent="-273050" algn="l" rtl="0" eaLnBrk="1" fontAlgn="base" hangingPunct="1">
              <a:lnSpc>
                <a:spcPct val="105000"/>
              </a:lnSpc>
              <a:spcBef>
                <a:spcPts val="600"/>
              </a:spcBef>
              <a:spcAft>
                <a:spcPts val="600"/>
              </a:spcAft>
              <a:buClr>
                <a:srgbClr val="8FD600"/>
              </a:buClr>
              <a:buFont typeface="Wingdings 2" pitchFamily="18" charset="2"/>
              <a:buChar char=""/>
              <a:defRPr sz="3000" b="1" kern="1200">
                <a:solidFill>
                  <a:schemeClr val="tx1">
                    <a:lumMod val="40000"/>
                    <a:lumOff val="60000"/>
                  </a:schemeClr>
                </a:solidFill>
                <a:effectLst>
                  <a:outerShdw blurRad="38100" dist="38100" dir="2700000" algn="tl">
                    <a:srgbClr val="000000">
                      <a:alpha val="43137"/>
                    </a:srgbClr>
                  </a:outerShdw>
                </a:effectLst>
                <a:latin typeface="+mn-lt"/>
                <a:ea typeface="+mn-ea"/>
                <a:cs typeface="+mn-cs"/>
              </a:defRPr>
            </a:lvl2pPr>
            <a:lvl3pPr marL="922338" indent="-273050" algn="l" rtl="0" eaLnBrk="1" fontAlgn="base" hangingPunct="1">
              <a:lnSpc>
                <a:spcPct val="105000"/>
              </a:lnSpc>
              <a:spcBef>
                <a:spcPts val="600"/>
              </a:spcBef>
              <a:spcAft>
                <a:spcPts val="600"/>
              </a:spcAft>
              <a:buClr>
                <a:srgbClr val="FFAD9F"/>
              </a:buClr>
              <a:buFont typeface="Wingdings 2" pitchFamily="18" charset="2"/>
              <a:buChar char=""/>
              <a:defRPr sz="2800" b="1" kern="1200">
                <a:solidFill>
                  <a:srgbClr val="F5FFC2"/>
                </a:solidFill>
                <a:effectLst>
                  <a:outerShdw blurRad="38100" dist="38100" dir="2700000" algn="tl">
                    <a:srgbClr val="000000">
                      <a:alpha val="43137"/>
                    </a:srgbClr>
                  </a:outerShdw>
                </a:effectLst>
                <a:latin typeface="+mn-lt"/>
                <a:ea typeface="+mn-ea"/>
                <a:cs typeface="+mn-cs"/>
              </a:defRPr>
            </a:lvl3pPr>
            <a:lvl4pPr marL="1187450" indent="-228600" algn="l" rtl="0" eaLnBrk="1" fontAlgn="base" hangingPunct="1">
              <a:lnSpc>
                <a:spcPct val="105000"/>
              </a:lnSpc>
              <a:spcBef>
                <a:spcPts val="600"/>
              </a:spcBef>
              <a:spcAft>
                <a:spcPts val="600"/>
              </a:spcAft>
              <a:buClr>
                <a:srgbClr val="FACF82"/>
              </a:buClr>
              <a:buFont typeface="Wingdings 2" pitchFamily="18" charset="2"/>
              <a:buChar char=""/>
              <a:defRPr sz="2600" b="1" kern="1200">
                <a:solidFill>
                  <a:schemeClr val="tx1">
                    <a:lumMod val="40000"/>
                    <a:lumOff val="60000"/>
                  </a:schemeClr>
                </a:solidFill>
                <a:effectLst>
                  <a:outerShdw blurRad="38100" dist="38100" dir="2700000" algn="tl">
                    <a:srgbClr val="000000">
                      <a:alpha val="43137"/>
                    </a:srgbClr>
                  </a:outerShdw>
                </a:effectLst>
                <a:latin typeface="+mn-lt"/>
                <a:ea typeface="+mn-ea"/>
                <a:cs typeface="+mn-cs"/>
              </a:defRPr>
            </a:lvl4pPr>
            <a:lvl5pPr marL="1425575" indent="-228600" algn="l" rtl="0" eaLnBrk="1" fontAlgn="base" hangingPunct="1">
              <a:lnSpc>
                <a:spcPct val="105000"/>
              </a:lnSpc>
              <a:spcBef>
                <a:spcPts val="600"/>
              </a:spcBef>
              <a:spcAft>
                <a:spcPts val="600"/>
              </a:spcAft>
              <a:buClr>
                <a:srgbClr val="46A6BD"/>
              </a:buClr>
              <a:buFont typeface="Wingdings 2" pitchFamily="18" charset="2"/>
              <a:buChar char=""/>
              <a:defRPr sz="2400" b="1" kern="1200">
                <a:solidFill>
                  <a:schemeClr val="tx1">
                    <a:lumMod val="40000"/>
                    <a:lumOff val="60000"/>
                  </a:schemeClr>
                </a:solidFill>
                <a:effectLst>
                  <a:outerShdw blurRad="38100" dist="38100" dir="2700000" algn="tl">
                    <a:srgbClr val="000000">
                      <a:alpha val="43137"/>
                    </a:srgbClr>
                  </a:outerShdw>
                </a:effectLst>
                <a:latin typeface="+mn-lt"/>
                <a:ea typeface="+mn-ea"/>
                <a:cs typeface="+mn-cs"/>
              </a:defRPr>
            </a:lvl5pPr>
            <a:lvl6pPr marL="1673352" indent="-228600" algn="l" rtl="0" eaLnBrk="1" latinLnBrk="0" hangingPunct="1">
              <a:spcBef>
                <a:spcPct val="20000"/>
              </a:spcBef>
              <a:buClr>
                <a:schemeClr val="accent6"/>
              </a:buClr>
              <a:buFont typeface="Wingdings 2"/>
              <a:buChar char=""/>
              <a:defRPr sz="1800" kern="1200">
                <a:solidFill>
                  <a:schemeClr val="tx1"/>
                </a:solidFill>
                <a:latin typeface="+mn-lt"/>
                <a:ea typeface="+mn-ea"/>
                <a:cs typeface="+mn-cs"/>
              </a:defRPr>
            </a:lvl6pPr>
            <a:lvl7pPr marL="1911096" indent="-228600" algn="l" rtl="0" eaLnBrk="1" latinLnBrk="0" hangingPunct="1">
              <a:spcBef>
                <a:spcPct val="20000"/>
              </a:spcBef>
              <a:buClr>
                <a:schemeClr val="tx2"/>
              </a:buClr>
              <a:buFont typeface="Wingdings 2"/>
              <a:buChar char=""/>
              <a:defRPr sz="1600" kern="1200">
                <a:solidFill>
                  <a:schemeClr val="tx1"/>
                </a:solidFill>
                <a:latin typeface="+mn-lt"/>
                <a:ea typeface="+mn-ea"/>
                <a:cs typeface="+mn-cs"/>
              </a:defRPr>
            </a:lvl7pPr>
            <a:lvl8pPr marL="2121408"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8pPr>
            <a:lvl9pPr marL="2322576"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9pPr>
          </a:lstStyle>
          <a:p>
            <a:pPr marL="228600" lvl="1" indent="0" algn="ctr">
              <a:spcBef>
                <a:spcPts val="0"/>
              </a:spcBef>
              <a:spcAft>
                <a:spcPct val="0"/>
              </a:spcAft>
              <a:buClr>
                <a:schemeClr val="accent5">
                  <a:lumMod val="40000"/>
                  <a:lumOff val="60000"/>
                </a:schemeClr>
              </a:buClr>
              <a:buSzPct val="70000"/>
              <a:buNone/>
              <a:tabLst>
                <a:tab pos="282575" algn="l"/>
              </a:tabLst>
            </a:pPr>
            <a:r>
              <a:rPr lang="en-US" b="0" dirty="0">
                <a:solidFill>
                  <a:schemeClr val="bg1"/>
                </a:solidFill>
                <a:effectLst/>
              </a:rPr>
              <a:t>For teams new to WIP limits, they will feel awkward. Take the time to discuss them in the first few iterations. Understand when and why the team hit the WIP limits. Resist the temptation to arbitrarily adjust them at first. If a breach becomes consistent, that's a sign that either the WIP limit is too restrictive or the team's process is inefficient. </a:t>
            </a:r>
            <a:endParaRPr lang="en-US" sz="3200" noProof="1">
              <a:solidFill>
                <a:schemeClr val="bg1"/>
              </a:solidFill>
              <a:cs typeface="Consolas" pitchFamily="49" charset="0"/>
            </a:endParaRPr>
          </a:p>
        </p:txBody>
      </p:sp>
    </p:spTree>
    <p:extLst>
      <p:ext uri="{BB962C8B-B14F-4D97-AF65-F5344CB8AC3E}">
        <p14:creationId xmlns:p14="http://schemas.microsoft.com/office/powerpoint/2010/main" val="12527588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lnSpcReduction="10000"/>
          </a:bodyPr>
          <a:lstStyle/>
          <a:p>
            <a:pPr fontAlgn="base"/>
            <a:r>
              <a:rPr lang="en-US" dirty="0"/>
              <a:t>WIP limits are </a:t>
            </a:r>
            <a:r>
              <a:rPr lang="en-US" dirty="0">
                <a:solidFill>
                  <a:schemeClr val="bg1"/>
                </a:solidFill>
              </a:rPr>
              <a:t>raised</a:t>
            </a:r>
            <a:r>
              <a:rPr lang="en-US" dirty="0"/>
              <a:t> as needed so the team doesn’t </a:t>
            </a:r>
            <a:br>
              <a:rPr lang="en-US" dirty="0"/>
            </a:br>
            <a:r>
              <a:rPr lang="en-US" dirty="0"/>
              <a:t>hit them anymore. </a:t>
            </a:r>
          </a:p>
          <a:p>
            <a:pPr fontAlgn="base"/>
            <a:r>
              <a:rPr lang="en-US" dirty="0"/>
              <a:t>Everyone has a large "background task" on their plate </a:t>
            </a:r>
            <a:br>
              <a:rPr lang="en-US" dirty="0"/>
            </a:br>
            <a:r>
              <a:rPr lang="en-US" dirty="0"/>
              <a:t>to mask times when they'd otherwise be idle.</a:t>
            </a:r>
          </a:p>
          <a:p>
            <a:pPr fontAlgn="base"/>
            <a:r>
              <a:rPr lang="en-US" dirty="0"/>
              <a:t>Team members sit idle waiting for more work to pull in, </a:t>
            </a:r>
            <a:br>
              <a:rPr lang="en-US" dirty="0"/>
            </a:br>
            <a:r>
              <a:rPr lang="en-US" dirty="0"/>
              <a:t>rather than swarming on bottlenecks.</a:t>
            </a:r>
          </a:p>
          <a:p>
            <a:pPr fontAlgn="base"/>
            <a:r>
              <a:rPr lang="en-US" dirty="0"/>
              <a:t>Throwing more person hours at persistent bottlenecks is </a:t>
            </a:r>
            <a:br>
              <a:rPr lang="en-US" dirty="0"/>
            </a:br>
            <a:r>
              <a:rPr lang="en-US" dirty="0"/>
              <a:t>preferred over improvements in engineering practices or </a:t>
            </a:r>
            <a:br>
              <a:rPr lang="en-US" dirty="0"/>
            </a:br>
            <a:r>
              <a:rPr lang="en-US" dirty="0"/>
              <a:t>team processes. </a:t>
            </a:r>
          </a:p>
        </p:txBody>
      </p:sp>
      <p:sp>
        <p:nvSpPr>
          <p:cNvPr id="3" name="Title 2"/>
          <p:cNvSpPr>
            <a:spLocks noGrp="1"/>
          </p:cNvSpPr>
          <p:nvPr>
            <p:ph type="title"/>
          </p:nvPr>
        </p:nvSpPr>
        <p:spPr/>
        <p:txBody>
          <a:bodyPr>
            <a:normAutofit/>
          </a:bodyPr>
          <a:lstStyle/>
          <a:p>
            <a:r>
              <a:rPr lang="en-US" dirty="0"/>
              <a:t>Anti-Patterns</a:t>
            </a:r>
            <a:endParaRPr lang="bg-BG" dirty="0"/>
          </a:p>
        </p:txBody>
      </p:sp>
      <p:sp>
        <p:nvSpPr>
          <p:cNvPr id="4" name="Slide Number Placeholder 3"/>
          <p:cNvSpPr>
            <a:spLocks noGrp="1"/>
          </p:cNvSpPr>
          <p:nvPr>
            <p:ph type="sldNum" sz="quarter" idx="13"/>
          </p:nvPr>
        </p:nvSpPr>
        <p:spPr/>
        <p:txBody>
          <a:bodyPr/>
          <a:lstStyle/>
          <a:p>
            <a:fld id="{C014DD1E-5D91-48A3-AD6D-45FBA980D106}" type="slidenum">
              <a:rPr lang="en-US" smtClean="0"/>
              <a:pPr/>
              <a:t>48</a:t>
            </a:fld>
            <a:endParaRPr lang="en-US" dirty="0"/>
          </a:p>
        </p:txBody>
      </p:sp>
    </p:spTree>
    <p:extLst>
      <p:ext uri="{BB962C8B-B14F-4D97-AF65-F5344CB8AC3E}">
        <p14:creationId xmlns:p14="http://schemas.microsoft.com/office/powerpoint/2010/main" val="3144715292"/>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sz="4800" dirty="0"/>
              <a:t>Scrum</a:t>
            </a:r>
            <a:endParaRPr lang="bg-BG" dirty="0"/>
          </a:p>
        </p:txBody>
      </p:sp>
      <p:pic>
        <p:nvPicPr>
          <p:cNvPr id="5" name="Picture 2" descr="http://t3.gstatic.com/images?q=tbn:ANd9GcQBaAgFd_ZzRlAkR4laYlv-df6LWkzqZHccNoJodb4kv4tOaNRAtw">
            <a:extLst>
              <a:ext uri="{FF2B5EF4-FFF2-40B4-BE49-F238E27FC236}">
                <a16:creationId xmlns:a16="http://schemas.microsoft.com/office/drawing/2014/main" id="{819DC11B-0CF6-4EAF-81B3-CC504F4F7813}"/>
              </a:ext>
            </a:extLst>
          </p:cNvPr>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4785927" y="1600200"/>
            <a:ext cx="2616969" cy="2040000"/>
          </a:xfrm>
          <a:prstGeom prst="rect">
            <a:avLst/>
          </a:prstGeom>
          <a:noFill/>
          <a:ln>
            <a:noFill/>
          </a:ln>
          <a:effectLst>
            <a:glow rad="101600">
              <a:schemeClr val="tx1">
                <a:alpha val="40000"/>
              </a:schemeClr>
            </a:glow>
            <a:outerShdw dist="35921" dir="2700000" algn="ctr" rotWithShape="0">
              <a:schemeClr val="bg2"/>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478773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fontScale="92500" lnSpcReduction="10000"/>
          </a:bodyPr>
          <a:lstStyle/>
          <a:p>
            <a:pPr marL="304747" lvl="0" indent="-304747">
              <a:lnSpc>
                <a:spcPct val="105882"/>
              </a:lnSpc>
              <a:spcBef>
                <a:spcPts val="0"/>
              </a:spcBef>
              <a:spcAft>
                <a:spcPts val="0"/>
              </a:spcAft>
              <a:buClr>
                <a:schemeClr val="tx1"/>
              </a:buClr>
              <a:buSzPts val="3400"/>
              <a:buFont typeface="Noto Sans Symbols"/>
              <a:buChar char="▪"/>
            </a:pPr>
            <a:r>
              <a:rPr lang="en-US" sz="3400" dirty="0">
                <a:ea typeface="Calibri"/>
                <a:cs typeface="Calibri"/>
                <a:sym typeface="Calibri"/>
              </a:rPr>
              <a:t>Work phases are generally separated to</a:t>
            </a:r>
            <a:endParaRPr lang="en-US" dirty="0"/>
          </a:p>
          <a:p>
            <a:pPr marL="761946" lvl="1" indent="-457200">
              <a:lnSpc>
                <a:spcPct val="142857"/>
              </a:lnSpc>
              <a:spcBef>
                <a:spcPts val="1200"/>
              </a:spcBef>
              <a:spcAft>
                <a:spcPts val="0"/>
              </a:spcAft>
              <a:buClr>
                <a:schemeClr val="tx1"/>
              </a:buClr>
              <a:buSzPts val="2240"/>
              <a:buFont typeface="Noto Sans Symbols"/>
              <a:buChar char="▪"/>
            </a:pPr>
            <a:r>
              <a:rPr lang="en-US" sz="3200" dirty="0">
                <a:ea typeface="Calibri"/>
                <a:cs typeface="Calibri"/>
                <a:sym typeface="Consolas"/>
              </a:rPr>
              <a:t>Idea</a:t>
            </a:r>
            <a:endParaRPr lang="en-US" sz="3200" dirty="0">
              <a:ea typeface="Calibri"/>
              <a:cs typeface="Calibri"/>
            </a:endParaRPr>
          </a:p>
          <a:p>
            <a:pPr marL="761946" lvl="1" indent="-457200">
              <a:lnSpc>
                <a:spcPct val="142857"/>
              </a:lnSpc>
              <a:spcBef>
                <a:spcPts val="1200"/>
              </a:spcBef>
              <a:spcAft>
                <a:spcPts val="0"/>
              </a:spcAft>
              <a:buClr>
                <a:schemeClr val="tx1"/>
              </a:buClr>
              <a:buSzPts val="2240"/>
              <a:buFont typeface="Noto Sans Symbols"/>
              <a:buChar char="▪"/>
            </a:pPr>
            <a:r>
              <a:rPr lang="en-US" sz="3200" dirty="0">
                <a:ea typeface="Calibri"/>
                <a:cs typeface="Calibri"/>
                <a:sym typeface="Consolas"/>
              </a:rPr>
              <a:t>Planning</a:t>
            </a:r>
            <a:endParaRPr lang="en-US" sz="3200" dirty="0">
              <a:ea typeface="Calibri"/>
              <a:cs typeface="Calibri"/>
            </a:endParaRPr>
          </a:p>
          <a:p>
            <a:pPr marL="761946" lvl="1" indent="-457200">
              <a:lnSpc>
                <a:spcPct val="142857"/>
              </a:lnSpc>
              <a:spcBef>
                <a:spcPts val="1200"/>
              </a:spcBef>
              <a:spcAft>
                <a:spcPts val="0"/>
              </a:spcAft>
              <a:buClr>
                <a:schemeClr val="tx1"/>
              </a:buClr>
              <a:buSzPts val="2240"/>
              <a:buFont typeface="Noto Sans Symbols"/>
              <a:buChar char="▪"/>
            </a:pPr>
            <a:r>
              <a:rPr lang="en-US" sz="3200" dirty="0">
                <a:ea typeface="Calibri"/>
                <a:cs typeface="Calibri"/>
                <a:sym typeface="Consolas"/>
              </a:rPr>
              <a:t>Creating</a:t>
            </a:r>
            <a:endParaRPr lang="en-US" sz="3200" dirty="0">
              <a:ea typeface="Calibri"/>
              <a:cs typeface="Calibri"/>
            </a:endParaRPr>
          </a:p>
          <a:p>
            <a:pPr marL="761946" lvl="1" indent="-457200">
              <a:lnSpc>
                <a:spcPct val="142857"/>
              </a:lnSpc>
              <a:spcBef>
                <a:spcPts val="1200"/>
              </a:spcBef>
              <a:spcAft>
                <a:spcPts val="0"/>
              </a:spcAft>
              <a:buClr>
                <a:schemeClr val="tx1"/>
              </a:buClr>
              <a:buSzPts val="2240"/>
              <a:buFont typeface="Noto Sans Symbols"/>
              <a:buChar char="▪"/>
            </a:pPr>
            <a:r>
              <a:rPr lang="en-US" sz="3200" dirty="0">
                <a:ea typeface="Calibri"/>
                <a:cs typeface="Calibri"/>
                <a:sym typeface="Consolas"/>
              </a:rPr>
              <a:t>Testing</a:t>
            </a:r>
            <a:endParaRPr lang="en-US" sz="3200" dirty="0">
              <a:ea typeface="Calibri"/>
              <a:cs typeface="Calibri"/>
            </a:endParaRPr>
          </a:p>
          <a:p>
            <a:pPr marL="761946" lvl="1" indent="-457200">
              <a:lnSpc>
                <a:spcPct val="142857"/>
              </a:lnSpc>
              <a:spcBef>
                <a:spcPts val="1200"/>
              </a:spcBef>
              <a:spcAft>
                <a:spcPts val="0"/>
              </a:spcAft>
              <a:buClr>
                <a:schemeClr val="tx1"/>
              </a:buClr>
              <a:buSzPts val="2240"/>
              <a:buFont typeface="Noto Sans Symbols"/>
              <a:buChar char="▪"/>
            </a:pPr>
            <a:r>
              <a:rPr lang="en-US" sz="3200" dirty="0">
                <a:ea typeface="Calibri"/>
                <a:cs typeface="Calibri"/>
                <a:sym typeface="Consolas"/>
              </a:rPr>
              <a:t>Deploying</a:t>
            </a:r>
          </a:p>
          <a:p>
            <a:pPr marL="761946" lvl="1" indent="-457200">
              <a:lnSpc>
                <a:spcPct val="142857"/>
              </a:lnSpc>
              <a:spcBef>
                <a:spcPts val="1200"/>
              </a:spcBef>
              <a:spcAft>
                <a:spcPts val="0"/>
              </a:spcAft>
              <a:buClr>
                <a:schemeClr val="tx1"/>
              </a:buClr>
              <a:buSzPts val="2240"/>
              <a:buFont typeface="Noto Sans Symbols"/>
              <a:buChar char="▪"/>
            </a:pPr>
            <a:r>
              <a:rPr lang="en-US" sz="3200" dirty="0">
                <a:ea typeface="Calibri"/>
                <a:cs typeface="Calibri"/>
                <a:sym typeface="Consolas"/>
              </a:rPr>
              <a:t>Maintenance</a:t>
            </a:r>
            <a:endParaRPr lang="bg-BG" dirty="0"/>
          </a:p>
        </p:txBody>
      </p:sp>
      <p:sp>
        <p:nvSpPr>
          <p:cNvPr id="3" name="Title 2"/>
          <p:cNvSpPr>
            <a:spLocks noGrp="1"/>
          </p:cNvSpPr>
          <p:nvPr>
            <p:ph type="title"/>
          </p:nvPr>
        </p:nvSpPr>
        <p:spPr/>
        <p:txBody>
          <a:bodyPr/>
          <a:lstStyle/>
          <a:p>
            <a:r>
              <a:rPr lang="en-US" dirty="0"/>
              <a:t>Phases of the </a:t>
            </a:r>
            <a:r>
              <a:rPr lang="en-US" sz="4000" dirty="0">
                <a:solidFill>
                  <a:srgbClr val="F3BE60"/>
                </a:solidFill>
                <a:ea typeface="Calibri"/>
                <a:cs typeface="Calibri"/>
                <a:sym typeface="Calibri"/>
              </a:rPr>
              <a:t>SDLC</a:t>
            </a:r>
            <a:endParaRPr lang="bg-BG" dirty="0"/>
          </a:p>
        </p:txBody>
      </p:sp>
      <p:sp>
        <p:nvSpPr>
          <p:cNvPr id="4" name="Slide Number Placeholder 3"/>
          <p:cNvSpPr>
            <a:spLocks noGrp="1"/>
          </p:cNvSpPr>
          <p:nvPr>
            <p:ph type="sldNum" sz="quarter" idx="13"/>
          </p:nvPr>
        </p:nvSpPr>
        <p:spPr/>
        <p:txBody>
          <a:bodyPr/>
          <a:lstStyle/>
          <a:p>
            <a:fld id="{C014DD1E-5D91-48A3-AD6D-45FBA980D106}" type="slidenum">
              <a:rPr lang="en-US" smtClean="0"/>
              <a:pPr/>
              <a:t>5</a:t>
            </a:fld>
            <a:endParaRPr lang="en-US"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08412" y="2514600"/>
            <a:ext cx="7912181" cy="3090080"/>
          </a:xfrm>
          <a:prstGeom prst="rect">
            <a:avLst/>
          </a:prstGeom>
        </p:spPr>
      </p:pic>
    </p:spTree>
    <p:extLst>
      <p:ext uri="{BB962C8B-B14F-4D97-AF65-F5344CB8AC3E}">
        <p14:creationId xmlns:p14="http://schemas.microsoft.com/office/powerpoint/2010/main" val="705446865"/>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000" dirty="0">
                <a:ea typeface="Calibri"/>
                <a:cs typeface="Calibri"/>
                <a:sym typeface="Calibri"/>
              </a:rPr>
              <a:t>Scrum</a:t>
            </a:r>
            <a:endParaRPr lang="bg-BG" dirty="0"/>
          </a:p>
        </p:txBody>
      </p:sp>
      <p:sp>
        <p:nvSpPr>
          <p:cNvPr id="4" name="Slide Number Placeholder 3"/>
          <p:cNvSpPr>
            <a:spLocks noGrp="1"/>
          </p:cNvSpPr>
          <p:nvPr>
            <p:ph type="sldNum" sz="quarter" idx="13"/>
          </p:nvPr>
        </p:nvSpPr>
        <p:spPr/>
        <p:txBody>
          <a:bodyPr/>
          <a:lstStyle/>
          <a:p>
            <a:fld id="{C014DD1E-5D91-48A3-AD6D-45FBA980D106}" type="slidenum">
              <a:rPr lang="en-US" smtClean="0"/>
              <a:pPr/>
              <a:t>50</a:t>
            </a:fld>
            <a:endParaRPr lang="en-US" dirty="0"/>
          </a:p>
        </p:txBody>
      </p:sp>
      <p:sp>
        <p:nvSpPr>
          <p:cNvPr id="6" name="Rectangle 3">
            <a:extLst>
              <a:ext uri="{FF2B5EF4-FFF2-40B4-BE49-F238E27FC236}">
                <a16:creationId xmlns:a16="http://schemas.microsoft.com/office/drawing/2014/main" id="{E0E8CD3D-8169-40BB-9465-1D1A33D77C30}"/>
              </a:ext>
            </a:extLst>
          </p:cNvPr>
          <p:cNvSpPr txBox="1">
            <a:spLocks noChangeArrowheads="1"/>
          </p:cNvSpPr>
          <p:nvPr/>
        </p:nvSpPr>
        <p:spPr>
          <a:xfrm>
            <a:off x="1598612" y="2985346"/>
            <a:ext cx="8991600" cy="1622624"/>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lvl1pPr marL="282575" indent="-282575" algn="l" rtl="0" eaLnBrk="1" fontAlgn="base" hangingPunct="1">
              <a:lnSpc>
                <a:spcPct val="105000"/>
              </a:lnSpc>
              <a:spcBef>
                <a:spcPts val="600"/>
              </a:spcBef>
              <a:spcAft>
                <a:spcPts val="600"/>
              </a:spcAft>
              <a:buClr>
                <a:schemeClr val="accent5">
                  <a:lumMod val="40000"/>
                  <a:lumOff val="60000"/>
                </a:schemeClr>
              </a:buClr>
              <a:buSzPct val="70000"/>
              <a:buFont typeface="Wingdings 2" pitchFamily="18" charset="2"/>
              <a:buChar char=""/>
              <a:tabLst>
                <a:tab pos="282575" algn="l"/>
              </a:tabLst>
              <a:defRPr sz="3200" b="1" kern="1200">
                <a:solidFill>
                  <a:srgbClr val="EBFFD2"/>
                </a:solidFill>
                <a:effectLst>
                  <a:outerShdw blurRad="38100" dist="38100" dir="2700000" algn="tl">
                    <a:srgbClr val="000000">
                      <a:alpha val="43137"/>
                    </a:srgbClr>
                  </a:outerShdw>
                </a:effectLst>
                <a:latin typeface="+mn-lt"/>
                <a:ea typeface="+mn-ea"/>
                <a:cs typeface="+mn-cs"/>
              </a:defRPr>
            </a:lvl1pPr>
            <a:lvl2pPr marL="630238" indent="-273050" algn="l" rtl="0" eaLnBrk="1" fontAlgn="base" hangingPunct="1">
              <a:lnSpc>
                <a:spcPct val="105000"/>
              </a:lnSpc>
              <a:spcBef>
                <a:spcPts val="600"/>
              </a:spcBef>
              <a:spcAft>
                <a:spcPts val="600"/>
              </a:spcAft>
              <a:buClr>
                <a:srgbClr val="8FD600"/>
              </a:buClr>
              <a:buFont typeface="Wingdings 2" pitchFamily="18" charset="2"/>
              <a:buChar char=""/>
              <a:defRPr sz="3000" b="1" kern="1200">
                <a:solidFill>
                  <a:schemeClr val="tx1">
                    <a:lumMod val="40000"/>
                    <a:lumOff val="60000"/>
                  </a:schemeClr>
                </a:solidFill>
                <a:effectLst>
                  <a:outerShdw blurRad="38100" dist="38100" dir="2700000" algn="tl">
                    <a:srgbClr val="000000">
                      <a:alpha val="43137"/>
                    </a:srgbClr>
                  </a:outerShdw>
                </a:effectLst>
                <a:latin typeface="+mn-lt"/>
                <a:ea typeface="+mn-ea"/>
                <a:cs typeface="+mn-cs"/>
              </a:defRPr>
            </a:lvl2pPr>
            <a:lvl3pPr marL="922338" indent="-273050" algn="l" rtl="0" eaLnBrk="1" fontAlgn="base" hangingPunct="1">
              <a:lnSpc>
                <a:spcPct val="105000"/>
              </a:lnSpc>
              <a:spcBef>
                <a:spcPts val="600"/>
              </a:spcBef>
              <a:spcAft>
                <a:spcPts val="600"/>
              </a:spcAft>
              <a:buClr>
                <a:srgbClr val="FFAD9F"/>
              </a:buClr>
              <a:buFont typeface="Wingdings 2" pitchFamily="18" charset="2"/>
              <a:buChar char=""/>
              <a:defRPr sz="2800" b="1" kern="1200">
                <a:solidFill>
                  <a:srgbClr val="F5FFC2"/>
                </a:solidFill>
                <a:effectLst>
                  <a:outerShdw blurRad="38100" dist="38100" dir="2700000" algn="tl">
                    <a:srgbClr val="000000">
                      <a:alpha val="43137"/>
                    </a:srgbClr>
                  </a:outerShdw>
                </a:effectLst>
                <a:latin typeface="+mn-lt"/>
                <a:ea typeface="+mn-ea"/>
                <a:cs typeface="+mn-cs"/>
              </a:defRPr>
            </a:lvl3pPr>
            <a:lvl4pPr marL="1187450" indent="-228600" algn="l" rtl="0" eaLnBrk="1" fontAlgn="base" hangingPunct="1">
              <a:lnSpc>
                <a:spcPct val="105000"/>
              </a:lnSpc>
              <a:spcBef>
                <a:spcPts val="600"/>
              </a:spcBef>
              <a:spcAft>
                <a:spcPts val="600"/>
              </a:spcAft>
              <a:buClr>
                <a:srgbClr val="FACF82"/>
              </a:buClr>
              <a:buFont typeface="Wingdings 2" pitchFamily="18" charset="2"/>
              <a:buChar char=""/>
              <a:defRPr sz="2600" b="1" kern="1200">
                <a:solidFill>
                  <a:schemeClr val="tx1">
                    <a:lumMod val="40000"/>
                    <a:lumOff val="60000"/>
                  </a:schemeClr>
                </a:solidFill>
                <a:effectLst>
                  <a:outerShdw blurRad="38100" dist="38100" dir="2700000" algn="tl">
                    <a:srgbClr val="000000">
                      <a:alpha val="43137"/>
                    </a:srgbClr>
                  </a:outerShdw>
                </a:effectLst>
                <a:latin typeface="+mn-lt"/>
                <a:ea typeface="+mn-ea"/>
                <a:cs typeface="+mn-cs"/>
              </a:defRPr>
            </a:lvl4pPr>
            <a:lvl5pPr marL="1425575" indent="-228600" algn="l" rtl="0" eaLnBrk="1" fontAlgn="base" hangingPunct="1">
              <a:lnSpc>
                <a:spcPct val="105000"/>
              </a:lnSpc>
              <a:spcBef>
                <a:spcPts val="600"/>
              </a:spcBef>
              <a:spcAft>
                <a:spcPts val="600"/>
              </a:spcAft>
              <a:buClr>
                <a:srgbClr val="46A6BD"/>
              </a:buClr>
              <a:buFont typeface="Wingdings 2" pitchFamily="18" charset="2"/>
              <a:buChar char=""/>
              <a:defRPr sz="2400" b="1" kern="1200">
                <a:solidFill>
                  <a:schemeClr val="tx1">
                    <a:lumMod val="40000"/>
                    <a:lumOff val="60000"/>
                  </a:schemeClr>
                </a:solidFill>
                <a:effectLst>
                  <a:outerShdw blurRad="38100" dist="38100" dir="2700000" algn="tl">
                    <a:srgbClr val="000000">
                      <a:alpha val="43137"/>
                    </a:srgbClr>
                  </a:outerShdw>
                </a:effectLst>
                <a:latin typeface="+mn-lt"/>
                <a:ea typeface="+mn-ea"/>
                <a:cs typeface="+mn-cs"/>
              </a:defRPr>
            </a:lvl5pPr>
            <a:lvl6pPr marL="1673352" indent="-228600" algn="l" rtl="0" eaLnBrk="1" latinLnBrk="0" hangingPunct="1">
              <a:spcBef>
                <a:spcPct val="20000"/>
              </a:spcBef>
              <a:buClr>
                <a:schemeClr val="accent6"/>
              </a:buClr>
              <a:buFont typeface="Wingdings 2"/>
              <a:buChar char=""/>
              <a:defRPr sz="1800" kern="1200">
                <a:solidFill>
                  <a:schemeClr val="tx1"/>
                </a:solidFill>
                <a:latin typeface="+mn-lt"/>
                <a:ea typeface="+mn-ea"/>
                <a:cs typeface="+mn-cs"/>
              </a:defRPr>
            </a:lvl6pPr>
            <a:lvl7pPr marL="1911096" indent="-228600" algn="l" rtl="0" eaLnBrk="1" latinLnBrk="0" hangingPunct="1">
              <a:spcBef>
                <a:spcPct val="20000"/>
              </a:spcBef>
              <a:buClr>
                <a:schemeClr val="tx2"/>
              </a:buClr>
              <a:buFont typeface="Wingdings 2"/>
              <a:buChar char=""/>
              <a:defRPr sz="1600" kern="1200">
                <a:solidFill>
                  <a:schemeClr val="tx1"/>
                </a:solidFill>
                <a:latin typeface="+mn-lt"/>
                <a:ea typeface="+mn-ea"/>
                <a:cs typeface="+mn-cs"/>
              </a:defRPr>
            </a:lvl7pPr>
            <a:lvl8pPr marL="2121408"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8pPr>
            <a:lvl9pPr marL="2322576"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9pPr>
          </a:lstStyle>
          <a:p>
            <a:pPr marL="228600" lvl="1" indent="0" algn="ctr">
              <a:spcBef>
                <a:spcPts val="0"/>
              </a:spcBef>
              <a:spcAft>
                <a:spcPct val="0"/>
              </a:spcAft>
              <a:buClr>
                <a:schemeClr val="accent5">
                  <a:lumMod val="40000"/>
                  <a:lumOff val="60000"/>
                </a:schemeClr>
              </a:buClr>
              <a:buSzPct val="70000"/>
              <a:buNone/>
              <a:tabLst>
                <a:tab pos="282575" algn="l"/>
              </a:tabLst>
            </a:pPr>
            <a:r>
              <a:rPr lang="en-US" sz="3200" noProof="1">
                <a:solidFill>
                  <a:schemeClr val="bg1"/>
                </a:solidFill>
                <a:cs typeface="Consolas" pitchFamily="49" charset="0"/>
              </a:rPr>
              <a:t>A framework within which people can address </a:t>
            </a:r>
            <a:r>
              <a:rPr lang="en-US" sz="3200" i="1" noProof="1">
                <a:solidFill>
                  <a:schemeClr val="bg1"/>
                </a:solidFill>
                <a:cs typeface="Consolas" pitchFamily="49" charset="0"/>
              </a:rPr>
              <a:t>complex</a:t>
            </a:r>
            <a:r>
              <a:rPr lang="en-US" sz="3200" noProof="1">
                <a:solidFill>
                  <a:schemeClr val="bg1"/>
                </a:solidFill>
                <a:cs typeface="Consolas" pitchFamily="49" charset="0"/>
              </a:rPr>
              <a:t> problems, and productively and creative delivery products of the highest possible value</a:t>
            </a:r>
          </a:p>
        </p:txBody>
      </p:sp>
    </p:spTree>
    <p:extLst>
      <p:ext uri="{BB962C8B-B14F-4D97-AF65-F5344CB8AC3E}">
        <p14:creationId xmlns:p14="http://schemas.microsoft.com/office/powerpoint/2010/main" val="83309289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90353" y="1196125"/>
            <a:ext cx="11998472" cy="5201066"/>
          </a:xfrm>
        </p:spPr>
        <p:txBody>
          <a:bodyPr>
            <a:normAutofit/>
          </a:bodyPr>
          <a:lstStyle/>
          <a:p>
            <a:pPr marL="304747" lvl="0" indent="-304747">
              <a:spcBef>
                <a:spcPts val="0"/>
              </a:spcBef>
              <a:spcAft>
                <a:spcPts val="0"/>
              </a:spcAft>
              <a:buClr>
                <a:schemeClr val="tx1"/>
              </a:buClr>
              <a:buSzPts val="3400"/>
              <a:buFont typeface="Noto Sans Symbols"/>
              <a:buChar char="▪"/>
            </a:pPr>
            <a:r>
              <a:rPr lang="en-US" sz="3400" b="1" dirty="0">
                <a:solidFill>
                  <a:schemeClr val="bg1"/>
                </a:solidFill>
                <a:ea typeface="Calibri"/>
                <a:cs typeface="Calibri"/>
                <a:sym typeface="Calibri"/>
              </a:rPr>
              <a:t> Scrum</a:t>
            </a:r>
            <a:r>
              <a:rPr lang="en-US" sz="3400" dirty="0">
                <a:ea typeface="Calibri"/>
                <a:cs typeface="Calibri"/>
                <a:sym typeface="Calibri"/>
              </a:rPr>
              <a:t> is an iterative and incremental agile software </a:t>
            </a:r>
            <a:br>
              <a:rPr lang="en-US" sz="3400" dirty="0">
                <a:ea typeface="Calibri"/>
                <a:cs typeface="Calibri"/>
                <a:sym typeface="Calibri"/>
              </a:rPr>
            </a:br>
            <a:r>
              <a:rPr lang="en-US" sz="3400" dirty="0">
                <a:ea typeface="Calibri"/>
                <a:cs typeface="Calibri"/>
                <a:sym typeface="Calibri"/>
              </a:rPr>
              <a:t> development methodology for managing product development</a:t>
            </a:r>
            <a:endParaRPr lang="en-US" dirty="0"/>
          </a:p>
          <a:p>
            <a:pPr>
              <a:lnSpc>
                <a:spcPct val="100000"/>
              </a:lnSpc>
            </a:pPr>
            <a:r>
              <a:rPr lang="en-US" dirty="0"/>
              <a:t>An </a:t>
            </a:r>
            <a:r>
              <a:rPr lang="en-US" dirty="0">
                <a:solidFill>
                  <a:schemeClr val="bg1"/>
                </a:solidFill>
              </a:rPr>
              <a:t>agile process </a:t>
            </a:r>
            <a:r>
              <a:rPr lang="en-US" dirty="0"/>
              <a:t>that allows us to focus on delivering the highest business value in the shortest time</a:t>
            </a:r>
          </a:p>
          <a:p>
            <a:pPr>
              <a:lnSpc>
                <a:spcPct val="100000"/>
              </a:lnSpc>
            </a:pPr>
            <a:r>
              <a:rPr lang="en-US" dirty="0"/>
              <a:t>It allows us to rapidly and repeatedly inspect </a:t>
            </a:r>
            <a:br>
              <a:rPr lang="en-US" dirty="0"/>
            </a:br>
            <a:r>
              <a:rPr lang="en-US" dirty="0">
                <a:solidFill>
                  <a:schemeClr val="bg1"/>
                </a:solidFill>
              </a:rPr>
              <a:t>actual working software</a:t>
            </a:r>
            <a:r>
              <a:rPr lang="en-US" dirty="0">
                <a:solidFill>
                  <a:schemeClr val="accent5">
                    <a:lumMod val="20000"/>
                    <a:lumOff val="80000"/>
                  </a:schemeClr>
                </a:solidFill>
              </a:rPr>
              <a:t> </a:t>
            </a:r>
            <a:r>
              <a:rPr lang="en-US" dirty="0"/>
              <a:t>(every two weeks to one month)</a:t>
            </a:r>
          </a:p>
          <a:p>
            <a:pPr marL="0" indent="0">
              <a:buNone/>
            </a:pPr>
            <a:endParaRPr lang="bg-BG" dirty="0"/>
          </a:p>
        </p:txBody>
      </p:sp>
      <p:sp>
        <p:nvSpPr>
          <p:cNvPr id="3" name="Title 2"/>
          <p:cNvSpPr>
            <a:spLocks noGrp="1"/>
          </p:cNvSpPr>
          <p:nvPr>
            <p:ph type="title"/>
          </p:nvPr>
        </p:nvSpPr>
        <p:spPr/>
        <p:txBody>
          <a:bodyPr/>
          <a:lstStyle/>
          <a:p>
            <a:r>
              <a:rPr lang="en-US" sz="4000" dirty="0">
                <a:ea typeface="Calibri"/>
                <a:cs typeface="Calibri"/>
                <a:sym typeface="Calibri"/>
              </a:rPr>
              <a:t>Scrum</a:t>
            </a:r>
            <a:endParaRPr lang="bg-BG" dirty="0"/>
          </a:p>
        </p:txBody>
      </p:sp>
      <p:sp>
        <p:nvSpPr>
          <p:cNvPr id="4" name="Slide Number Placeholder 3"/>
          <p:cNvSpPr>
            <a:spLocks noGrp="1"/>
          </p:cNvSpPr>
          <p:nvPr>
            <p:ph type="sldNum" sz="quarter" idx="13"/>
          </p:nvPr>
        </p:nvSpPr>
        <p:spPr/>
        <p:txBody>
          <a:bodyPr/>
          <a:lstStyle/>
          <a:p>
            <a:fld id="{C014DD1E-5D91-48A3-AD6D-45FBA980D106}" type="slidenum">
              <a:rPr lang="en-US" smtClean="0"/>
              <a:pPr/>
              <a:t>51</a:t>
            </a:fld>
            <a:endParaRPr lang="en-US" dirty="0"/>
          </a:p>
        </p:txBody>
      </p:sp>
      <p:pic>
        <p:nvPicPr>
          <p:cNvPr id="6" name="Picture 2" descr="http://www.rugby.com.au/verve/_resources/scrum%7B79207%7D.gif">
            <a:extLst>
              <a:ext uri="{FF2B5EF4-FFF2-40B4-BE49-F238E27FC236}">
                <a16:creationId xmlns:a16="http://schemas.microsoft.com/office/drawing/2014/main" id="{875472B8-ECD3-4AA1-A113-CF46FC53172A}"/>
              </a:ext>
            </a:extLst>
          </p:cNvPr>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1446212" y="4973361"/>
            <a:ext cx="2971800" cy="1386840"/>
          </a:xfrm>
          <a:prstGeom prst="rect">
            <a:avLst/>
          </a:prstGeom>
          <a:noFill/>
          <a:ln>
            <a:noFill/>
          </a:ln>
          <a:effectLst>
            <a:glow rad="101600">
              <a:schemeClr val="tx1">
                <a:alpha val="40000"/>
              </a:schemeClr>
            </a:glow>
            <a:outerShdw dist="35921" dir="2700000" algn="ctr" rotWithShape="0">
              <a:schemeClr val="bg2"/>
            </a:outerShdw>
          </a:effectLst>
        </p:spPr>
      </p:pic>
    </p:spTree>
    <p:extLst>
      <p:ext uri="{BB962C8B-B14F-4D97-AF65-F5344CB8AC3E}">
        <p14:creationId xmlns:p14="http://schemas.microsoft.com/office/powerpoint/2010/main" val="24790098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a:bodyPr>
          <a:lstStyle/>
          <a:p>
            <a:pPr marL="228600" indent="-228600">
              <a:lnSpc>
                <a:spcPct val="100000"/>
              </a:lnSpc>
              <a:tabLst>
                <a:tab pos="457200" algn="l"/>
              </a:tabLst>
            </a:pPr>
            <a:r>
              <a:rPr lang="en-US" dirty="0"/>
              <a:t>The </a:t>
            </a:r>
            <a:r>
              <a:rPr lang="en-US" dirty="0">
                <a:solidFill>
                  <a:schemeClr val="bg1"/>
                </a:solidFill>
              </a:rPr>
              <a:t>business</a:t>
            </a:r>
            <a:r>
              <a:rPr lang="en-US" dirty="0"/>
              <a:t> sets the priorities</a:t>
            </a:r>
          </a:p>
          <a:p>
            <a:pPr marL="228600" indent="-228600">
              <a:lnSpc>
                <a:spcPct val="100000"/>
              </a:lnSpc>
              <a:tabLst>
                <a:tab pos="457200" algn="l"/>
              </a:tabLst>
            </a:pPr>
            <a:r>
              <a:rPr lang="en-US" dirty="0"/>
              <a:t>Teams </a:t>
            </a:r>
            <a:r>
              <a:rPr lang="en-US" dirty="0">
                <a:solidFill>
                  <a:schemeClr val="bg1"/>
                </a:solidFill>
              </a:rPr>
              <a:t>self-organize</a:t>
            </a:r>
            <a:r>
              <a:rPr lang="en-US" dirty="0"/>
              <a:t> to determine the best way to </a:t>
            </a:r>
            <a:br>
              <a:rPr lang="en-US" dirty="0"/>
            </a:br>
            <a:r>
              <a:rPr lang="en-US" dirty="0"/>
              <a:t>deliver the highest priority features</a:t>
            </a:r>
          </a:p>
          <a:p>
            <a:pPr marL="228600" indent="-228600">
              <a:lnSpc>
                <a:spcPct val="100000"/>
              </a:lnSpc>
              <a:tabLst>
                <a:tab pos="457200" algn="l"/>
              </a:tabLst>
            </a:pPr>
            <a:r>
              <a:rPr lang="en-US" dirty="0"/>
              <a:t>Every two weeks to a month anyone can see </a:t>
            </a:r>
            <a:br>
              <a:rPr lang="en-US" dirty="0"/>
            </a:br>
            <a:r>
              <a:rPr lang="en-US" dirty="0"/>
              <a:t>real working software </a:t>
            </a:r>
          </a:p>
          <a:p>
            <a:pPr marL="577850" lvl="1" indent="-220663">
              <a:lnSpc>
                <a:spcPct val="100000"/>
              </a:lnSpc>
            </a:pPr>
            <a:r>
              <a:rPr lang="en-US" dirty="0"/>
              <a:t>And decide to </a:t>
            </a:r>
            <a:r>
              <a:rPr lang="en-US" dirty="0">
                <a:solidFill>
                  <a:schemeClr val="bg1"/>
                </a:solidFill>
              </a:rPr>
              <a:t>release it </a:t>
            </a:r>
            <a:r>
              <a:rPr lang="en-US" dirty="0"/>
              <a:t>as is </a:t>
            </a:r>
            <a:r>
              <a:rPr lang="en-US" dirty="0">
                <a:solidFill>
                  <a:schemeClr val="bg1"/>
                </a:solidFill>
              </a:rPr>
              <a:t>or continue </a:t>
            </a:r>
            <a:br>
              <a:rPr lang="en-US" dirty="0">
                <a:solidFill>
                  <a:schemeClr val="bg1"/>
                </a:solidFill>
              </a:rPr>
            </a:br>
            <a:r>
              <a:rPr lang="en-US" dirty="0"/>
              <a:t>to enhance it for another sprint</a:t>
            </a:r>
          </a:p>
        </p:txBody>
      </p:sp>
      <p:sp>
        <p:nvSpPr>
          <p:cNvPr id="3" name="Title 2"/>
          <p:cNvSpPr>
            <a:spLocks noGrp="1"/>
          </p:cNvSpPr>
          <p:nvPr>
            <p:ph type="title"/>
          </p:nvPr>
        </p:nvSpPr>
        <p:spPr/>
        <p:txBody>
          <a:bodyPr/>
          <a:lstStyle/>
          <a:p>
            <a:r>
              <a:rPr lang="en-US" sz="4000" dirty="0">
                <a:ea typeface="Calibri"/>
                <a:cs typeface="Calibri"/>
                <a:sym typeface="Calibri"/>
              </a:rPr>
              <a:t>Scrum</a:t>
            </a:r>
            <a:endParaRPr lang="bg-BG" dirty="0"/>
          </a:p>
        </p:txBody>
      </p:sp>
      <p:sp>
        <p:nvSpPr>
          <p:cNvPr id="4" name="Slide Number Placeholder 3"/>
          <p:cNvSpPr>
            <a:spLocks noGrp="1"/>
          </p:cNvSpPr>
          <p:nvPr>
            <p:ph type="sldNum" sz="quarter" idx="13"/>
          </p:nvPr>
        </p:nvSpPr>
        <p:spPr/>
        <p:txBody>
          <a:bodyPr/>
          <a:lstStyle/>
          <a:p>
            <a:fld id="{C014DD1E-5D91-48A3-AD6D-45FBA980D106}" type="slidenum">
              <a:rPr lang="en-US" smtClean="0"/>
              <a:pPr/>
              <a:t>52</a:t>
            </a:fld>
            <a:endParaRPr lang="en-US" dirty="0"/>
          </a:p>
        </p:txBody>
      </p:sp>
      <p:pic>
        <p:nvPicPr>
          <p:cNvPr id="6" name="Picture 6">
            <a:extLst>
              <a:ext uri="{FF2B5EF4-FFF2-40B4-BE49-F238E27FC236}">
                <a16:creationId xmlns:a16="http://schemas.microsoft.com/office/drawing/2014/main" id="{93CD25CC-DB39-49FF-A11F-1BA268B8107D}"/>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8740656" y="3276600"/>
            <a:ext cx="2855187" cy="2523729"/>
          </a:xfrm>
          <a:prstGeom prst="rect">
            <a:avLst/>
          </a:prstGeom>
          <a:noFill/>
          <a:ln>
            <a:noFill/>
          </a:ln>
          <a:effectLst>
            <a:glow rad="101600">
              <a:schemeClr val="tx1">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7354716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000" dirty="0">
                <a:ea typeface="Calibri"/>
                <a:cs typeface="Calibri"/>
                <a:sym typeface="Calibri"/>
              </a:rPr>
              <a:t>Scrum</a:t>
            </a:r>
            <a:endParaRPr lang="bg-BG" dirty="0"/>
          </a:p>
        </p:txBody>
      </p:sp>
      <p:sp>
        <p:nvSpPr>
          <p:cNvPr id="4" name="Slide Number Placeholder 3"/>
          <p:cNvSpPr>
            <a:spLocks noGrp="1"/>
          </p:cNvSpPr>
          <p:nvPr>
            <p:ph type="sldNum" sz="quarter" idx="13"/>
          </p:nvPr>
        </p:nvSpPr>
        <p:spPr/>
        <p:txBody>
          <a:bodyPr/>
          <a:lstStyle/>
          <a:p>
            <a:fld id="{C014DD1E-5D91-48A3-AD6D-45FBA980D106}" type="slidenum">
              <a:rPr lang="en-US" smtClean="0"/>
              <a:pPr/>
              <a:t>53</a:t>
            </a:fld>
            <a:endParaRPr lang="en-US" dirty="0"/>
          </a:p>
        </p:txBody>
      </p:sp>
      <p:graphicFrame>
        <p:nvGraphicFramePr>
          <p:cNvPr id="10" name="Table 9">
            <a:extLst>
              <a:ext uri="{FF2B5EF4-FFF2-40B4-BE49-F238E27FC236}">
                <a16:creationId xmlns:a16="http://schemas.microsoft.com/office/drawing/2014/main" id="{80D9528E-8489-4E2A-BB01-5BAB3A7A798E}"/>
              </a:ext>
            </a:extLst>
          </p:cNvPr>
          <p:cNvGraphicFramePr>
            <a:graphicFrameLocks noGrp="1"/>
          </p:cNvGraphicFramePr>
          <p:nvPr>
            <p:extLst>
              <p:ext uri="{D42A27DB-BD31-4B8C-83A1-F6EECF244321}">
                <p14:modId xmlns:p14="http://schemas.microsoft.com/office/powerpoint/2010/main" val="1901053043"/>
              </p:ext>
            </p:extLst>
          </p:nvPr>
        </p:nvGraphicFramePr>
        <p:xfrm>
          <a:off x="1333781" y="1905000"/>
          <a:ext cx="2479762" cy="2499360"/>
        </p:xfrm>
        <a:graphic>
          <a:graphicData uri="http://schemas.openxmlformats.org/drawingml/2006/table">
            <a:tbl>
              <a:tblPr firstRow="1" bandRow="1">
                <a:tableStyleId>{775DCB02-9BB8-47FD-8907-85C794F793BA}</a:tableStyleId>
              </a:tblPr>
              <a:tblGrid>
                <a:gridCol w="2479762">
                  <a:extLst>
                    <a:ext uri="{9D8B030D-6E8A-4147-A177-3AD203B41FA5}">
                      <a16:colId xmlns:a16="http://schemas.microsoft.com/office/drawing/2014/main" val="20000"/>
                    </a:ext>
                  </a:extLst>
                </a:gridCol>
              </a:tblGrid>
              <a:tr h="370840">
                <a:tc>
                  <a:txBody>
                    <a:bodyPr/>
                    <a:lstStyle/>
                    <a:p>
                      <a:pPr marL="0" algn="l" rtl="0" eaLnBrk="1" hangingPunct="1"/>
                      <a:r>
                        <a:rPr lang="en-US" sz="2800" kern="1200" dirty="0">
                          <a:effectLst>
                            <a:outerShdw blurRad="38100" dist="38100" dir="2700000" algn="tl">
                              <a:srgbClr val="000000">
                                <a:alpha val="43137"/>
                              </a:srgbClr>
                            </a:outerShdw>
                          </a:effectLst>
                        </a:rPr>
                        <a:t>Roles</a:t>
                      </a:r>
                      <a:endParaRPr lang="en-US" sz="2800" b="1" kern="1200" dirty="0">
                        <a:solidFill>
                          <a:schemeClr val="bg1"/>
                        </a:solidFill>
                        <a:effectLst>
                          <a:outerShdw blurRad="38100" dist="38100" dir="2700000" algn="tl">
                            <a:srgbClr val="000000">
                              <a:alpha val="43137"/>
                            </a:srgbClr>
                          </a:outerShdw>
                        </a:effectLst>
                        <a:latin typeface="+mn-lt"/>
                        <a:ea typeface="+mn-ea"/>
                        <a:cs typeface="+mn-cs"/>
                      </a:endParaRPr>
                    </a:p>
                  </a:txBody>
                  <a:tcPr/>
                </a:tc>
                <a:extLst>
                  <a:ext uri="{0D108BD9-81ED-4DB2-BD59-A6C34878D82A}">
                    <a16:rowId xmlns:a16="http://schemas.microsoft.com/office/drawing/2014/main" val="10000"/>
                  </a:ext>
                </a:extLst>
              </a:tr>
              <a:tr h="370840">
                <a:tc>
                  <a:txBody>
                    <a:bodyPr/>
                    <a:lstStyle/>
                    <a:p>
                      <a:pPr marL="0" algn="l" rtl="0" eaLnBrk="1" hangingPunct="1"/>
                      <a:r>
                        <a:rPr lang="en-US" sz="2800" kern="1200" dirty="0">
                          <a:effectLst>
                            <a:outerShdw blurRad="38100" dist="38100" dir="2700000" algn="tl">
                              <a:srgbClr val="000000">
                                <a:alpha val="43137"/>
                              </a:srgbClr>
                            </a:outerShdw>
                          </a:effectLst>
                        </a:rPr>
                        <a:t>Product Owner</a:t>
                      </a:r>
                      <a:endParaRPr lang="en-US" sz="2800" b="1" kern="1200" dirty="0">
                        <a:solidFill>
                          <a:schemeClr val="dk1"/>
                        </a:solidFill>
                        <a:effectLst>
                          <a:outerShdw blurRad="38100" dist="38100" dir="2700000" algn="tl">
                            <a:srgbClr val="000000">
                              <a:alpha val="43137"/>
                            </a:srgbClr>
                          </a:outerShdw>
                        </a:effectLst>
                        <a:latin typeface="+mn-lt"/>
                        <a:ea typeface="+mn-ea"/>
                        <a:cs typeface="+mn-cs"/>
                      </a:endParaRPr>
                    </a:p>
                  </a:txBody>
                  <a:tcPr/>
                </a:tc>
                <a:extLst>
                  <a:ext uri="{0D108BD9-81ED-4DB2-BD59-A6C34878D82A}">
                    <a16:rowId xmlns:a16="http://schemas.microsoft.com/office/drawing/2014/main" val="10001"/>
                  </a:ext>
                </a:extLst>
              </a:tr>
              <a:tr h="370840">
                <a:tc>
                  <a:txBody>
                    <a:bodyPr/>
                    <a:lstStyle/>
                    <a:p>
                      <a:pPr marL="0" algn="l" rtl="0" eaLnBrk="1" hangingPunct="1"/>
                      <a:r>
                        <a:rPr lang="en-US" sz="2800" kern="1200" dirty="0">
                          <a:effectLst>
                            <a:outerShdw blurRad="38100" dist="38100" dir="2700000" algn="tl">
                              <a:srgbClr val="000000">
                                <a:alpha val="43137"/>
                              </a:srgbClr>
                            </a:outerShdw>
                          </a:effectLst>
                        </a:rPr>
                        <a:t>Development </a:t>
                      </a:r>
                      <a:br>
                        <a:rPr lang="en-US" sz="2800" kern="1200" dirty="0">
                          <a:effectLst>
                            <a:outerShdw blurRad="38100" dist="38100" dir="2700000" algn="tl">
                              <a:srgbClr val="000000">
                                <a:alpha val="43137"/>
                              </a:srgbClr>
                            </a:outerShdw>
                          </a:effectLst>
                        </a:rPr>
                      </a:br>
                      <a:r>
                        <a:rPr lang="en-US" sz="2800" kern="1200" dirty="0">
                          <a:effectLst>
                            <a:outerShdw blurRad="38100" dist="38100" dir="2700000" algn="tl">
                              <a:srgbClr val="000000">
                                <a:alpha val="43137"/>
                              </a:srgbClr>
                            </a:outerShdw>
                          </a:effectLst>
                        </a:rPr>
                        <a:t>Team</a:t>
                      </a:r>
                      <a:endParaRPr lang="en-US" sz="2800" b="1" kern="1200" dirty="0">
                        <a:solidFill>
                          <a:schemeClr val="dk1"/>
                        </a:solidFill>
                        <a:effectLst>
                          <a:outerShdw blurRad="38100" dist="38100" dir="2700000" algn="tl">
                            <a:srgbClr val="000000">
                              <a:alpha val="43137"/>
                            </a:srgbClr>
                          </a:outerShdw>
                        </a:effectLst>
                        <a:latin typeface="+mn-lt"/>
                        <a:ea typeface="+mn-ea"/>
                        <a:cs typeface="+mn-cs"/>
                      </a:endParaRPr>
                    </a:p>
                  </a:txBody>
                  <a:tcPr/>
                </a:tc>
                <a:extLst>
                  <a:ext uri="{0D108BD9-81ED-4DB2-BD59-A6C34878D82A}">
                    <a16:rowId xmlns:a16="http://schemas.microsoft.com/office/drawing/2014/main" val="10002"/>
                  </a:ext>
                </a:extLst>
              </a:tr>
              <a:tr h="370840">
                <a:tc>
                  <a:txBody>
                    <a:bodyPr/>
                    <a:lstStyle/>
                    <a:p>
                      <a:pPr marL="0" algn="l" rtl="0" eaLnBrk="1" hangingPunct="1"/>
                      <a:r>
                        <a:rPr lang="en-US" sz="2800" kern="1200" dirty="0">
                          <a:effectLst>
                            <a:outerShdw blurRad="38100" dist="38100" dir="2700000" algn="tl">
                              <a:srgbClr val="000000">
                                <a:alpha val="43137"/>
                              </a:srgbClr>
                            </a:outerShdw>
                          </a:effectLst>
                        </a:rPr>
                        <a:t>Scrum Master</a:t>
                      </a:r>
                      <a:endParaRPr lang="en-US" sz="2800" b="1" kern="1200" dirty="0">
                        <a:solidFill>
                          <a:schemeClr val="dk1"/>
                        </a:solidFill>
                        <a:effectLst>
                          <a:outerShdw blurRad="38100" dist="38100" dir="2700000" algn="tl">
                            <a:srgbClr val="000000">
                              <a:alpha val="43137"/>
                            </a:srgbClr>
                          </a:outerShdw>
                        </a:effectLst>
                        <a:latin typeface="+mn-lt"/>
                        <a:ea typeface="+mn-ea"/>
                        <a:cs typeface="+mn-cs"/>
                      </a:endParaRPr>
                    </a:p>
                  </a:txBody>
                  <a:tcPr/>
                </a:tc>
                <a:extLst>
                  <a:ext uri="{0D108BD9-81ED-4DB2-BD59-A6C34878D82A}">
                    <a16:rowId xmlns:a16="http://schemas.microsoft.com/office/drawing/2014/main" val="10003"/>
                  </a:ext>
                </a:extLst>
              </a:tr>
            </a:tbl>
          </a:graphicData>
        </a:graphic>
      </p:graphicFrame>
      <p:graphicFrame>
        <p:nvGraphicFramePr>
          <p:cNvPr id="11" name="Table 10">
            <a:extLst>
              <a:ext uri="{FF2B5EF4-FFF2-40B4-BE49-F238E27FC236}">
                <a16:creationId xmlns:a16="http://schemas.microsoft.com/office/drawing/2014/main" id="{673EA4B2-ECBC-4EFD-83A3-810306816147}"/>
              </a:ext>
            </a:extLst>
          </p:cNvPr>
          <p:cNvGraphicFramePr>
            <a:graphicFrameLocks noGrp="1"/>
          </p:cNvGraphicFramePr>
          <p:nvPr>
            <p:extLst>
              <p:ext uri="{D42A27DB-BD31-4B8C-83A1-F6EECF244321}">
                <p14:modId xmlns:p14="http://schemas.microsoft.com/office/powerpoint/2010/main" val="211442317"/>
              </p:ext>
            </p:extLst>
          </p:nvPr>
        </p:nvGraphicFramePr>
        <p:xfrm>
          <a:off x="4775765" y="1905000"/>
          <a:ext cx="2637293" cy="2072640"/>
        </p:xfrm>
        <a:graphic>
          <a:graphicData uri="http://schemas.openxmlformats.org/drawingml/2006/table">
            <a:tbl>
              <a:tblPr firstRow="1" bandRow="1">
                <a:tableStyleId>{284E427A-3D55-4303-BF80-6455036E1DE7}</a:tableStyleId>
              </a:tblPr>
              <a:tblGrid>
                <a:gridCol w="2637293">
                  <a:extLst>
                    <a:ext uri="{9D8B030D-6E8A-4147-A177-3AD203B41FA5}">
                      <a16:colId xmlns:a16="http://schemas.microsoft.com/office/drawing/2014/main" val="20000"/>
                    </a:ext>
                  </a:extLst>
                </a:gridCol>
              </a:tblGrid>
              <a:tr h="370840">
                <a:tc>
                  <a:txBody>
                    <a:bodyPr/>
                    <a:lstStyle/>
                    <a:p>
                      <a:r>
                        <a:rPr lang="en-US" sz="2800" kern="1200" dirty="0">
                          <a:effectLst>
                            <a:outerShdw blurRad="38100" dist="38100" dir="2700000" algn="tl">
                              <a:srgbClr val="000000">
                                <a:alpha val="43137"/>
                              </a:srgbClr>
                            </a:outerShdw>
                          </a:effectLst>
                        </a:rPr>
                        <a:t>Artifacts</a:t>
                      </a:r>
                      <a:r>
                        <a:rPr lang="en-US" sz="2800" baseline="0" dirty="0">
                          <a:ln>
                            <a:solidFill>
                              <a:sysClr val="windowText" lastClr="000000"/>
                            </a:solidFill>
                          </a:ln>
                          <a:effectLst>
                            <a:outerShdw blurRad="38100" dist="38100" dir="2700000" algn="tl">
                              <a:srgbClr val="000000">
                                <a:alpha val="43137"/>
                              </a:srgbClr>
                            </a:outerShdw>
                          </a:effectLst>
                        </a:rPr>
                        <a:t> </a:t>
                      </a:r>
                      <a:endParaRPr lang="en-US" sz="2800" b="1" dirty="0">
                        <a:ln>
                          <a:solidFill>
                            <a:sysClr val="windowText" lastClr="000000"/>
                          </a:solidFill>
                        </a:ln>
                        <a:solidFill>
                          <a:schemeClr val="bg1"/>
                        </a:solidFill>
                        <a:effectLst>
                          <a:outerShdw blurRad="38100" dist="38100" dir="2700000" algn="tl">
                            <a:srgbClr val="000000">
                              <a:alpha val="43137"/>
                            </a:srgbClr>
                          </a:outerShdw>
                        </a:effectLst>
                      </a:endParaRPr>
                    </a:p>
                  </a:txBody>
                  <a:tcPr/>
                </a:tc>
                <a:extLst>
                  <a:ext uri="{0D108BD9-81ED-4DB2-BD59-A6C34878D82A}">
                    <a16:rowId xmlns:a16="http://schemas.microsoft.com/office/drawing/2014/main" val="10000"/>
                  </a:ext>
                </a:extLst>
              </a:tr>
              <a:tr h="370840">
                <a:tc>
                  <a:txBody>
                    <a:bodyPr/>
                    <a:lstStyle/>
                    <a:p>
                      <a:pPr marL="0" algn="l" rtl="0" eaLnBrk="1" hangingPunct="1"/>
                      <a:r>
                        <a:rPr lang="en-US" sz="2800" kern="1200" dirty="0">
                          <a:effectLst>
                            <a:outerShdw blurRad="38100" dist="38100" dir="2700000" algn="tl">
                              <a:srgbClr val="000000">
                                <a:alpha val="43137"/>
                              </a:srgbClr>
                            </a:outerShdw>
                          </a:effectLst>
                        </a:rPr>
                        <a:t>Increment</a:t>
                      </a:r>
                      <a:endParaRPr lang="en-US" sz="2800" b="1" kern="1200" dirty="0">
                        <a:solidFill>
                          <a:schemeClr val="accent2"/>
                        </a:solidFill>
                        <a:effectLst>
                          <a:outerShdw blurRad="38100" dist="38100" dir="2700000" algn="tl">
                            <a:srgbClr val="000000">
                              <a:alpha val="43137"/>
                            </a:srgbClr>
                          </a:outerShdw>
                        </a:effectLst>
                        <a:latin typeface="+mn-lt"/>
                        <a:ea typeface="+mn-ea"/>
                        <a:cs typeface="+mn-cs"/>
                      </a:endParaRPr>
                    </a:p>
                  </a:txBody>
                  <a:tcPr/>
                </a:tc>
                <a:extLst>
                  <a:ext uri="{0D108BD9-81ED-4DB2-BD59-A6C34878D82A}">
                    <a16:rowId xmlns:a16="http://schemas.microsoft.com/office/drawing/2014/main" val="10001"/>
                  </a:ext>
                </a:extLst>
              </a:tr>
              <a:tr h="370840">
                <a:tc>
                  <a:txBody>
                    <a:bodyPr/>
                    <a:lstStyle/>
                    <a:p>
                      <a:pPr marL="0" algn="l" rtl="0" eaLnBrk="1" hangingPunct="1"/>
                      <a:r>
                        <a:rPr lang="en-US" sz="2800" kern="1200" dirty="0">
                          <a:effectLst>
                            <a:outerShdw blurRad="38100" dist="38100" dir="2700000" algn="tl">
                              <a:srgbClr val="000000">
                                <a:alpha val="43137"/>
                              </a:srgbClr>
                            </a:outerShdw>
                          </a:effectLst>
                        </a:rPr>
                        <a:t>Product Backlog</a:t>
                      </a:r>
                      <a:endParaRPr lang="en-US" sz="2800" b="1" kern="1200" dirty="0">
                        <a:solidFill>
                          <a:schemeClr val="accent2"/>
                        </a:solidFill>
                        <a:effectLst>
                          <a:outerShdw blurRad="38100" dist="38100" dir="2700000" algn="tl">
                            <a:srgbClr val="000000">
                              <a:alpha val="43137"/>
                            </a:srgbClr>
                          </a:outerShdw>
                        </a:effectLst>
                        <a:latin typeface="+mn-lt"/>
                        <a:ea typeface="+mn-ea"/>
                        <a:cs typeface="+mn-cs"/>
                      </a:endParaRPr>
                    </a:p>
                  </a:txBody>
                  <a:tcPr/>
                </a:tc>
                <a:extLst>
                  <a:ext uri="{0D108BD9-81ED-4DB2-BD59-A6C34878D82A}">
                    <a16:rowId xmlns:a16="http://schemas.microsoft.com/office/drawing/2014/main" val="10002"/>
                  </a:ext>
                </a:extLst>
              </a:tr>
              <a:tr h="370840">
                <a:tc>
                  <a:txBody>
                    <a:bodyPr/>
                    <a:lstStyle/>
                    <a:p>
                      <a:pPr marL="0" algn="l" rtl="0" eaLnBrk="1" hangingPunct="1"/>
                      <a:r>
                        <a:rPr lang="en-US" sz="2800" kern="1200" dirty="0">
                          <a:effectLst>
                            <a:outerShdw blurRad="38100" dist="38100" dir="2700000" algn="tl">
                              <a:srgbClr val="000000">
                                <a:alpha val="43137"/>
                              </a:srgbClr>
                            </a:outerShdw>
                          </a:effectLst>
                        </a:rPr>
                        <a:t>Sprint Backlog</a:t>
                      </a:r>
                      <a:endParaRPr lang="en-US" sz="2800" b="1" kern="1200" dirty="0">
                        <a:solidFill>
                          <a:schemeClr val="accent2"/>
                        </a:solidFill>
                        <a:effectLst>
                          <a:outerShdw blurRad="38100" dist="38100" dir="2700000" algn="tl">
                            <a:srgbClr val="000000">
                              <a:alpha val="43137"/>
                            </a:srgbClr>
                          </a:outerShdw>
                        </a:effectLst>
                        <a:latin typeface="+mn-lt"/>
                        <a:ea typeface="+mn-ea"/>
                        <a:cs typeface="+mn-cs"/>
                      </a:endParaRPr>
                    </a:p>
                  </a:txBody>
                  <a:tcPr/>
                </a:tc>
                <a:extLst>
                  <a:ext uri="{0D108BD9-81ED-4DB2-BD59-A6C34878D82A}">
                    <a16:rowId xmlns:a16="http://schemas.microsoft.com/office/drawing/2014/main" val="10003"/>
                  </a:ext>
                </a:extLst>
              </a:tr>
            </a:tbl>
          </a:graphicData>
        </a:graphic>
      </p:graphicFrame>
      <p:graphicFrame>
        <p:nvGraphicFramePr>
          <p:cNvPr id="12" name="Table 11">
            <a:extLst>
              <a:ext uri="{FF2B5EF4-FFF2-40B4-BE49-F238E27FC236}">
                <a16:creationId xmlns:a16="http://schemas.microsoft.com/office/drawing/2014/main" id="{8C06E548-0C00-497D-88B9-42C8922D91FF}"/>
              </a:ext>
            </a:extLst>
          </p:cNvPr>
          <p:cNvGraphicFramePr>
            <a:graphicFrameLocks noGrp="1"/>
          </p:cNvGraphicFramePr>
          <p:nvPr>
            <p:extLst>
              <p:ext uri="{D42A27DB-BD31-4B8C-83A1-F6EECF244321}">
                <p14:modId xmlns:p14="http://schemas.microsoft.com/office/powerpoint/2010/main" val="627126550"/>
              </p:ext>
            </p:extLst>
          </p:nvPr>
        </p:nvGraphicFramePr>
        <p:xfrm>
          <a:off x="8375280" y="1905000"/>
          <a:ext cx="2637293" cy="3108960"/>
        </p:xfrm>
        <a:graphic>
          <a:graphicData uri="http://schemas.openxmlformats.org/drawingml/2006/table">
            <a:tbl>
              <a:tblPr firstRow="1" bandRow="1">
                <a:tableStyleId>{69C7853C-536D-4A76-A0AE-DD22124D55A5}</a:tableStyleId>
              </a:tblPr>
              <a:tblGrid>
                <a:gridCol w="2637293">
                  <a:extLst>
                    <a:ext uri="{9D8B030D-6E8A-4147-A177-3AD203B41FA5}">
                      <a16:colId xmlns:a16="http://schemas.microsoft.com/office/drawing/2014/main" val="20000"/>
                    </a:ext>
                  </a:extLst>
                </a:gridCol>
              </a:tblGrid>
              <a:tr h="458524">
                <a:tc>
                  <a:txBody>
                    <a:bodyPr/>
                    <a:lstStyle/>
                    <a:p>
                      <a:r>
                        <a:rPr lang="en-US" sz="2800" kern="1200" dirty="0">
                          <a:effectLst>
                            <a:outerShdw blurRad="38100" dist="38100" dir="2700000" algn="tl">
                              <a:srgbClr val="000000">
                                <a:alpha val="43137"/>
                              </a:srgbClr>
                            </a:outerShdw>
                          </a:effectLst>
                        </a:rPr>
                        <a:t>Events</a:t>
                      </a:r>
                      <a:endParaRPr lang="en-US" sz="2800" b="1" kern="1200" dirty="0">
                        <a:solidFill>
                          <a:srgbClr val="0070C0"/>
                        </a:solidFill>
                        <a:effectLst>
                          <a:outerShdw blurRad="38100" dist="38100" dir="2700000" algn="tl">
                            <a:srgbClr val="000000">
                              <a:alpha val="43137"/>
                            </a:srgbClr>
                          </a:outerShdw>
                        </a:effectLst>
                        <a:latin typeface="+mn-lt"/>
                        <a:ea typeface="+mn-ea"/>
                        <a:cs typeface="+mn-cs"/>
                      </a:endParaRPr>
                    </a:p>
                  </a:txBody>
                  <a:tcPr/>
                </a:tc>
                <a:extLst>
                  <a:ext uri="{0D108BD9-81ED-4DB2-BD59-A6C34878D82A}">
                    <a16:rowId xmlns:a16="http://schemas.microsoft.com/office/drawing/2014/main" val="10000"/>
                  </a:ext>
                </a:extLst>
              </a:tr>
              <a:tr h="356950">
                <a:tc>
                  <a:txBody>
                    <a:bodyPr/>
                    <a:lstStyle/>
                    <a:p>
                      <a:r>
                        <a:rPr lang="en-US" sz="2800" dirty="0">
                          <a:effectLst>
                            <a:outerShdw blurRad="38100" dist="38100" dir="2700000" algn="tl">
                              <a:srgbClr val="000000">
                                <a:alpha val="43137"/>
                              </a:srgbClr>
                            </a:outerShdw>
                          </a:effectLst>
                        </a:rPr>
                        <a:t>Sprint</a:t>
                      </a:r>
                      <a:endParaRPr lang="en-US" sz="2800" b="1" dirty="0">
                        <a:solidFill>
                          <a:srgbClr val="0070C0"/>
                        </a:solidFill>
                        <a:effectLst>
                          <a:outerShdw blurRad="38100" dist="38100" dir="2700000" algn="tl">
                            <a:srgbClr val="000000">
                              <a:alpha val="43137"/>
                            </a:srgbClr>
                          </a:outerShdw>
                        </a:effectLst>
                      </a:endParaRPr>
                    </a:p>
                  </a:txBody>
                  <a:tcPr/>
                </a:tc>
                <a:extLst>
                  <a:ext uri="{0D108BD9-81ED-4DB2-BD59-A6C34878D82A}">
                    <a16:rowId xmlns:a16="http://schemas.microsoft.com/office/drawing/2014/main" val="10001"/>
                  </a:ext>
                </a:extLst>
              </a:tr>
              <a:tr h="356950">
                <a:tc>
                  <a:txBody>
                    <a:bodyPr/>
                    <a:lstStyle/>
                    <a:p>
                      <a:r>
                        <a:rPr lang="en-US" sz="2800" dirty="0" smtClean="0">
                          <a:effectLst>
                            <a:outerShdw blurRad="38100" dist="38100" dir="2700000" algn="tl">
                              <a:srgbClr val="000000">
                                <a:alpha val="43137"/>
                              </a:srgbClr>
                            </a:outerShdw>
                          </a:effectLst>
                        </a:rPr>
                        <a:t>Sprint </a:t>
                      </a:r>
                      <a:r>
                        <a:rPr lang="en-US" sz="2800" dirty="0">
                          <a:effectLst>
                            <a:outerShdw blurRad="38100" dist="38100" dir="2700000" algn="tl">
                              <a:srgbClr val="000000">
                                <a:alpha val="43137"/>
                              </a:srgbClr>
                            </a:outerShdw>
                          </a:effectLst>
                        </a:rPr>
                        <a:t>Planning</a:t>
                      </a:r>
                      <a:endParaRPr lang="en-US" sz="2800" b="1" dirty="0">
                        <a:solidFill>
                          <a:srgbClr val="0070C0"/>
                        </a:solidFill>
                        <a:effectLst>
                          <a:outerShdw blurRad="38100" dist="38100" dir="2700000" algn="tl">
                            <a:srgbClr val="000000">
                              <a:alpha val="43137"/>
                            </a:srgbClr>
                          </a:outerShdw>
                        </a:effectLst>
                      </a:endParaRPr>
                    </a:p>
                  </a:txBody>
                  <a:tcPr/>
                </a:tc>
                <a:extLst>
                  <a:ext uri="{0D108BD9-81ED-4DB2-BD59-A6C34878D82A}">
                    <a16:rowId xmlns:a16="http://schemas.microsoft.com/office/drawing/2014/main" val="10002"/>
                  </a:ext>
                </a:extLst>
              </a:tr>
              <a:tr h="356950">
                <a:tc>
                  <a:txBody>
                    <a:bodyPr/>
                    <a:lstStyle/>
                    <a:p>
                      <a:r>
                        <a:rPr lang="en-US" sz="2800" dirty="0">
                          <a:effectLst>
                            <a:outerShdw blurRad="38100" dist="38100" dir="2700000" algn="tl">
                              <a:srgbClr val="000000">
                                <a:alpha val="43137"/>
                              </a:srgbClr>
                            </a:outerShdw>
                          </a:effectLst>
                        </a:rPr>
                        <a:t>Daily</a:t>
                      </a:r>
                      <a:r>
                        <a:rPr lang="en-US" sz="2800" baseline="0" dirty="0">
                          <a:effectLst>
                            <a:outerShdw blurRad="38100" dist="38100" dir="2700000" algn="tl">
                              <a:srgbClr val="000000">
                                <a:alpha val="43137"/>
                              </a:srgbClr>
                            </a:outerShdw>
                          </a:effectLst>
                        </a:rPr>
                        <a:t> Scrum</a:t>
                      </a:r>
                      <a:endParaRPr lang="en-US" sz="2800" b="1" dirty="0">
                        <a:solidFill>
                          <a:srgbClr val="0070C0"/>
                        </a:solidFill>
                        <a:effectLst>
                          <a:outerShdw blurRad="38100" dist="38100" dir="2700000" algn="tl">
                            <a:srgbClr val="000000">
                              <a:alpha val="43137"/>
                            </a:srgbClr>
                          </a:outerShdw>
                        </a:effectLst>
                      </a:endParaRPr>
                    </a:p>
                  </a:txBody>
                  <a:tcPr/>
                </a:tc>
                <a:extLst>
                  <a:ext uri="{0D108BD9-81ED-4DB2-BD59-A6C34878D82A}">
                    <a16:rowId xmlns:a16="http://schemas.microsoft.com/office/drawing/2014/main" val="10003"/>
                  </a:ext>
                </a:extLst>
              </a:tr>
              <a:tr h="356950">
                <a:tc>
                  <a:txBody>
                    <a:bodyPr/>
                    <a:lstStyle/>
                    <a:p>
                      <a:r>
                        <a:rPr lang="en-US" sz="2800" dirty="0">
                          <a:effectLst>
                            <a:outerShdw blurRad="38100" dist="38100" dir="2700000" algn="tl">
                              <a:srgbClr val="000000">
                                <a:alpha val="43137"/>
                              </a:srgbClr>
                            </a:outerShdw>
                          </a:effectLst>
                        </a:rPr>
                        <a:t>Sprint Review</a:t>
                      </a:r>
                      <a:endParaRPr lang="en-US" sz="2800" b="1" dirty="0">
                        <a:solidFill>
                          <a:srgbClr val="0070C0"/>
                        </a:solidFill>
                        <a:effectLst>
                          <a:outerShdw blurRad="38100" dist="38100" dir="2700000" algn="tl">
                            <a:srgbClr val="000000">
                              <a:alpha val="43137"/>
                            </a:srgbClr>
                          </a:outerShdw>
                        </a:effectLst>
                      </a:endParaRPr>
                    </a:p>
                  </a:txBody>
                  <a:tcPr/>
                </a:tc>
                <a:extLst>
                  <a:ext uri="{0D108BD9-81ED-4DB2-BD59-A6C34878D82A}">
                    <a16:rowId xmlns:a16="http://schemas.microsoft.com/office/drawing/2014/main" val="10004"/>
                  </a:ext>
                </a:extLst>
              </a:tr>
              <a:tr h="194962">
                <a:tc>
                  <a:txBody>
                    <a:bodyPr/>
                    <a:lstStyle/>
                    <a:p>
                      <a:r>
                        <a:rPr lang="en-US" sz="2800" dirty="0">
                          <a:effectLst>
                            <a:outerShdw blurRad="38100" dist="38100" dir="2700000" algn="tl">
                              <a:srgbClr val="000000">
                                <a:alpha val="43137"/>
                              </a:srgbClr>
                            </a:outerShdw>
                          </a:effectLst>
                        </a:rPr>
                        <a:t>Retrospective</a:t>
                      </a:r>
                      <a:endParaRPr lang="en-US" sz="2800" b="1" dirty="0">
                        <a:solidFill>
                          <a:srgbClr val="0070C0"/>
                        </a:solidFill>
                        <a:effectLst>
                          <a:outerShdw blurRad="38100" dist="38100" dir="2700000" algn="tl">
                            <a:srgbClr val="000000">
                              <a:alpha val="43137"/>
                            </a:srgbClr>
                          </a:outerShdw>
                        </a:effectLst>
                      </a:endParaRPr>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2488789092"/>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a:bodyPr>
          <a:lstStyle/>
          <a:p>
            <a:pPr marL="360000" lvl="1">
              <a:lnSpc>
                <a:spcPct val="100000"/>
              </a:lnSpc>
            </a:pPr>
            <a:r>
              <a:rPr lang="en-US" dirty="0">
                <a:solidFill>
                  <a:schemeClr val="bg1"/>
                </a:solidFill>
              </a:rPr>
              <a:t>Scrum Master </a:t>
            </a:r>
            <a:r>
              <a:rPr lang="en-US" dirty="0"/>
              <a:t>– maintains the Scrum processes</a:t>
            </a:r>
          </a:p>
          <a:p>
            <a:pPr marL="360000" lvl="1">
              <a:lnSpc>
                <a:spcPct val="100000"/>
              </a:lnSpc>
            </a:pPr>
            <a:r>
              <a:rPr lang="en-US" dirty="0">
                <a:solidFill>
                  <a:schemeClr val="bg1"/>
                </a:solidFill>
              </a:rPr>
              <a:t>Product Owner </a:t>
            </a:r>
            <a:r>
              <a:rPr lang="en-US" dirty="0"/>
              <a:t>– represents the stakeholders </a:t>
            </a:r>
          </a:p>
          <a:p>
            <a:pPr marL="360000" lvl="1">
              <a:lnSpc>
                <a:spcPct val="100000"/>
              </a:lnSpc>
            </a:pPr>
            <a:r>
              <a:rPr lang="en-US" dirty="0">
                <a:solidFill>
                  <a:schemeClr val="bg1"/>
                </a:solidFill>
              </a:rPr>
              <a:t>Team</a:t>
            </a:r>
            <a:r>
              <a:rPr lang="en-US" dirty="0"/>
              <a:t> – a group of about 7 people</a:t>
            </a:r>
          </a:p>
        </p:txBody>
      </p:sp>
      <p:sp>
        <p:nvSpPr>
          <p:cNvPr id="3" name="Title 2"/>
          <p:cNvSpPr>
            <a:spLocks noGrp="1"/>
          </p:cNvSpPr>
          <p:nvPr>
            <p:ph type="title"/>
          </p:nvPr>
        </p:nvSpPr>
        <p:spPr/>
        <p:txBody>
          <a:bodyPr/>
          <a:lstStyle/>
          <a:p>
            <a:r>
              <a:rPr lang="en-US" sz="4000" dirty="0">
                <a:ea typeface="Calibri"/>
                <a:cs typeface="Calibri"/>
                <a:sym typeface="Calibri"/>
              </a:rPr>
              <a:t>Scrum Team</a:t>
            </a:r>
            <a:endParaRPr lang="bg-BG" dirty="0"/>
          </a:p>
        </p:txBody>
      </p:sp>
      <p:sp>
        <p:nvSpPr>
          <p:cNvPr id="4" name="Slide Number Placeholder 3"/>
          <p:cNvSpPr>
            <a:spLocks noGrp="1"/>
          </p:cNvSpPr>
          <p:nvPr>
            <p:ph type="sldNum" sz="quarter" idx="13"/>
          </p:nvPr>
        </p:nvSpPr>
        <p:spPr/>
        <p:txBody>
          <a:bodyPr/>
          <a:lstStyle/>
          <a:p>
            <a:fld id="{C014DD1E-5D91-48A3-AD6D-45FBA980D106}" type="slidenum">
              <a:rPr lang="en-US" smtClean="0"/>
              <a:pPr/>
              <a:t>54</a:t>
            </a:fld>
            <a:endParaRPr lang="en-US" dirty="0"/>
          </a:p>
        </p:txBody>
      </p:sp>
      <p:pic>
        <p:nvPicPr>
          <p:cNvPr id="7" name="Picture 3">
            <a:extLst>
              <a:ext uri="{FF2B5EF4-FFF2-40B4-BE49-F238E27FC236}">
                <a16:creationId xmlns:a16="http://schemas.microsoft.com/office/drawing/2014/main" id="{3AE4C43D-0F0F-4EA8-A421-654F09DC90B5}"/>
              </a:ext>
            </a:extLst>
          </p:cNvPr>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4189412" y="3342362"/>
            <a:ext cx="3810000" cy="3262371"/>
          </a:xfrm>
          <a:prstGeom prst="rect">
            <a:avLst/>
          </a:prstGeom>
          <a:noFill/>
          <a:ln>
            <a:noFill/>
          </a:ln>
          <a:effectLst>
            <a:glow rad="101600">
              <a:schemeClr val="tx1">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3394285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a:bodyPr>
          <a:lstStyle/>
          <a:p>
            <a:pPr>
              <a:lnSpc>
                <a:spcPct val="100000"/>
              </a:lnSpc>
            </a:pPr>
            <a:r>
              <a:rPr lang="en-US" sz="3200" dirty="0"/>
              <a:t>Scrum is facilitated by a </a:t>
            </a:r>
            <a:r>
              <a:rPr lang="en-US" sz="3200" dirty="0">
                <a:solidFill>
                  <a:schemeClr val="bg1"/>
                </a:solidFill>
              </a:rPr>
              <a:t>Scrum Master</a:t>
            </a:r>
          </a:p>
          <a:p>
            <a:pPr>
              <a:lnSpc>
                <a:spcPct val="100000"/>
              </a:lnSpc>
            </a:pPr>
            <a:r>
              <a:rPr lang="en-US" sz="3200" dirty="0"/>
              <a:t>The Scrum Master is </a:t>
            </a:r>
            <a:r>
              <a:rPr lang="en-US" sz="3200" dirty="0">
                <a:solidFill>
                  <a:schemeClr val="bg1"/>
                </a:solidFill>
              </a:rPr>
              <a:t>not the team leader </a:t>
            </a:r>
          </a:p>
          <a:p>
            <a:pPr>
              <a:lnSpc>
                <a:spcPct val="100000"/>
              </a:lnSpc>
            </a:pPr>
            <a:r>
              <a:rPr lang="en-US" sz="3200" dirty="0"/>
              <a:t>Acts as a </a:t>
            </a:r>
            <a:r>
              <a:rPr lang="en-US" sz="3200" dirty="0">
                <a:solidFill>
                  <a:schemeClr val="bg1"/>
                </a:solidFill>
              </a:rPr>
              <a:t>buffer</a:t>
            </a:r>
            <a:r>
              <a:rPr lang="en-US" sz="3200" dirty="0"/>
              <a:t> between the team and any distracting influences</a:t>
            </a:r>
          </a:p>
          <a:p>
            <a:pPr marL="0" indent="0">
              <a:buNone/>
            </a:pPr>
            <a:endParaRPr lang="en-US" dirty="0"/>
          </a:p>
        </p:txBody>
      </p:sp>
      <p:sp>
        <p:nvSpPr>
          <p:cNvPr id="3" name="Title 2"/>
          <p:cNvSpPr>
            <a:spLocks noGrp="1"/>
          </p:cNvSpPr>
          <p:nvPr>
            <p:ph type="title"/>
          </p:nvPr>
        </p:nvSpPr>
        <p:spPr/>
        <p:txBody>
          <a:bodyPr/>
          <a:lstStyle/>
          <a:p>
            <a:r>
              <a:rPr lang="en-US" dirty="0"/>
              <a:t>The Scrum Master</a:t>
            </a:r>
            <a:endParaRPr lang="bg-BG" dirty="0"/>
          </a:p>
        </p:txBody>
      </p:sp>
      <p:sp>
        <p:nvSpPr>
          <p:cNvPr id="4" name="Slide Number Placeholder 3"/>
          <p:cNvSpPr>
            <a:spLocks noGrp="1"/>
          </p:cNvSpPr>
          <p:nvPr>
            <p:ph type="sldNum" sz="quarter" idx="13"/>
          </p:nvPr>
        </p:nvSpPr>
        <p:spPr/>
        <p:txBody>
          <a:bodyPr/>
          <a:lstStyle/>
          <a:p>
            <a:fld id="{C014DD1E-5D91-48A3-AD6D-45FBA980D106}" type="slidenum">
              <a:rPr lang="en-US" smtClean="0"/>
              <a:pPr/>
              <a:t>55</a:t>
            </a:fld>
            <a:endParaRPr lang="en-US" dirty="0"/>
          </a:p>
        </p:txBody>
      </p:sp>
      <p:pic>
        <p:nvPicPr>
          <p:cNvPr id="6" name="Picture 4">
            <a:extLst>
              <a:ext uri="{FF2B5EF4-FFF2-40B4-BE49-F238E27FC236}">
                <a16:creationId xmlns:a16="http://schemas.microsoft.com/office/drawing/2014/main" id="{1FA4FFD4-0903-472B-805D-277880BECC26}"/>
              </a:ext>
            </a:extLst>
          </p:cNvPr>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2018506" y="3418643"/>
            <a:ext cx="8151812" cy="2869438"/>
          </a:xfrm>
          <a:prstGeom prst="rect">
            <a:avLst/>
          </a:prstGeom>
          <a:noFill/>
          <a:ln>
            <a:noFill/>
          </a:ln>
          <a:effectLst>
            <a:glow rad="101600">
              <a:schemeClr val="tx1">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0591964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a:bodyPr>
          <a:lstStyle/>
          <a:p>
            <a:pPr>
              <a:lnSpc>
                <a:spcPct val="100000"/>
              </a:lnSpc>
            </a:pPr>
            <a:r>
              <a:rPr lang="en-US" sz="3200" dirty="0"/>
              <a:t>Accountable for removing impediments</a:t>
            </a:r>
          </a:p>
          <a:p>
            <a:pPr>
              <a:lnSpc>
                <a:spcPct val="100000"/>
              </a:lnSpc>
            </a:pPr>
            <a:r>
              <a:rPr lang="en-US" sz="3200" dirty="0"/>
              <a:t>Enforcer of rules</a:t>
            </a:r>
          </a:p>
          <a:p>
            <a:pPr>
              <a:lnSpc>
                <a:spcPct val="100000"/>
              </a:lnSpc>
            </a:pPr>
            <a:r>
              <a:rPr lang="en-US" sz="3200" dirty="0"/>
              <a:t>Protects the team and keep them focused on the tasks in hand</a:t>
            </a:r>
          </a:p>
          <a:p>
            <a:pPr>
              <a:lnSpc>
                <a:spcPct val="100000"/>
              </a:lnSpc>
            </a:pPr>
            <a:r>
              <a:rPr lang="en-US" sz="3200" dirty="0"/>
              <a:t>Also referred to as </a:t>
            </a:r>
            <a:r>
              <a:rPr lang="en-US" sz="3200" dirty="0">
                <a:solidFill>
                  <a:schemeClr val="bg1"/>
                </a:solidFill>
              </a:rPr>
              <a:t>servant-leader</a:t>
            </a:r>
          </a:p>
        </p:txBody>
      </p:sp>
      <p:sp>
        <p:nvSpPr>
          <p:cNvPr id="3" name="Title 2"/>
          <p:cNvSpPr>
            <a:spLocks noGrp="1"/>
          </p:cNvSpPr>
          <p:nvPr>
            <p:ph type="title"/>
          </p:nvPr>
        </p:nvSpPr>
        <p:spPr/>
        <p:txBody>
          <a:bodyPr/>
          <a:lstStyle/>
          <a:p>
            <a:r>
              <a:rPr lang="en-US" dirty="0"/>
              <a:t>The Scrum Master</a:t>
            </a:r>
            <a:endParaRPr lang="bg-BG" dirty="0"/>
          </a:p>
        </p:txBody>
      </p:sp>
      <p:sp>
        <p:nvSpPr>
          <p:cNvPr id="4" name="Slide Number Placeholder 3"/>
          <p:cNvSpPr>
            <a:spLocks noGrp="1"/>
          </p:cNvSpPr>
          <p:nvPr>
            <p:ph type="sldNum" sz="quarter" idx="13"/>
          </p:nvPr>
        </p:nvSpPr>
        <p:spPr/>
        <p:txBody>
          <a:bodyPr/>
          <a:lstStyle/>
          <a:p>
            <a:fld id="{C014DD1E-5D91-48A3-AD6D-45FBA980D106}" type="slidenum">
              <a:rPr lang="en-US" smtClean="0"/>
              <a:pPr/>
              <a:t>56</a:t>
            </a:fld>
            <a:endParaRPr lang="en-US" dirty="0"/>
          </a:p>
        </p:txBody>
      </p:sp>
      <p:pic>
        <p:nvPicPr>
          <p:cNvPr id="7" name="Picture 2">
            <a:extLst>
              <a:ext uri="{FF2B5EF4-FFF2-40B4-BE49-F238E27FC236}">
                <a16:creationId xmlns:a16="http://schemas.microsoft.com/office/drawing/2014/main" id="{E77573AC-17E0-41FA-A8B4-3D4C7065895B}"/>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4608512" y="4038600"/>
            <a:ext cx="2971800" cy="2228850"/>
          </a:xfrm>
          <a:prstGeom prst="rect">
            <a:avLst/>
          </a:prstGeom>
          <a:noFill/>
          <a:ln>
            <a:noFill/>
          </a:ln>
          <a:effectLst>
            <a:glow rad="101600">
              <a:schemeClr val="tx1">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94893627"/>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a:bodyPr>
          <a:lstStyle/>
          <a:p>
            <a:pPr>
              <a:lnSpc>
                <a:spcPct val="100000"/>
              </a:lnSpc>
            </a:pPr>
            <a:r>
              <a:rPr lang="en-US" dirty="0"/>
              <a:t>The Team is responsible for </a:t>
            </a:r>
            <a:r>
              <a:rPr lang="en-US" dirty="0">
                <a:solidFill>
                  <a:schemeClr val="bg1"/>
                </a:solidFill>
              </a:rPr>
              <a:t>delivering the product</a:t>
            </a:r>
          </a:p>
          <a:p>
            <a:pPr>
              <a:lnSpc>
                <a:spcPct val="100000"/>
              </a:lnSpc>
            </a:pPr>
            <a:r>
              <a:rPr lang="en-US" dirty="0"/>
              <a:t>Typically made up of </a:t>
            </a:r>
            <a:r>
              <a:rPr lang="en-US" dirty="0">
                <a:solidFill>
                  <a:schemeClr val="bg1"/>
                </a:solidFill>
              </a:rPr>
              <a:t>5–9 people </a:t>
            </a:r>
          </a:p>
          <a:p>
            <a:pPr lvl="1">
              <a:lnSpc>
                <a:spcPct val="100000"/>
              </a:lnSpc>
            </a:pPr>
            <a:r>
              <a:rPr lang="en-US" dirty="0"/>
              <a:t>Team members have </a:t>
            </a:r>
            <a:r>
              <a:rPr lang="en-US" dirty="0">
                <a:solidFill>
                  <a:schemeClr val="bg1"/>
                </a:solidFill>
              </a:rPr>
              <a:t>cross-functional skills </a:t>
            </a:r>
          </a:p>
          <a:p>
            <a:pPr lvl="1">
              <a:lnSpc>
                <a:spcPct val="100000"/>
              </a:lnSpc>
            </a:pPr>
            <a:r>
              <a:rPr lang="en-US" dirty="0"/>
              <a:t>The team does the actual work </a:t>
            </a:r>
          </a:p>
          <a:p>
            <a:pPr marL="865188" lvl="2" indent="-215900">
              <a:lnSpc>
                <a:spcPct val="100000"/>
              </a:lnSpc>
            </a:pPr>
            <a:r>
              <a:rPr lang="en-US" dirty="0"/>
              <a:t> Analyze, design, develop, </a:t>
            </a:r>
            <a:br>
              <a:rPr lang="en-US" dirty="0"/>
            </a:br>
            <a:r>
              <a:rPr lang="en-US" dirty="0"/>
              <a:t> test, technical communication, </a:t>
            </a:r>
            <a:br>
              <a:rPr lang="en-US" dirty="0"/>
            </a:br>
            <a:r>
              <a:rPr lang="en-US" dirty="0"/>
              <a:t> document, etc.</a:t>
            </a:r>
          </a:p>
        </p:txBody>
      </p:sp>
      <p:sp>
        <p:nvSpPr>
          <p:cNvPr id="3" name="Title 2"/>
          <p:cNvSpPr>
            <a:spLocks noGrp="1"/>
          </p:cNvSpPr>
          <p:nvPr>
            <p:ph type="title"/>
          </p:nvPr>
        </p:nvSpPr>
        <p:spPr/>
        <p:txBody>
          <a:bodyPr/>
          <a:lstStyle/>
          <a:p>
            <a:r>
              <a:rPr lang="en-US" dirty="0"/>
              <a:t>The Team</a:t>
            </a:r>
            <a:endParaRPr lang="bg-BG" dirty="0"/>
          </a:p>
        </p:txBody>
      </p:sp>
      <p:sp>
        <p:nvSpPr>
          <p:cNvPr id="4" name="Slide Number Placeholder 3"/>
          <p:cNvSpPr>
            <a:spLocks noGrp="1"/>
          </p:cNvSpPr>
          <p:nvPr>
            <p:ph type="sldNum" sz="quarter" idx="13"/>
          </p:nvPr>
        </p:nvSpPr>
        <p:spPr/>
        <p:txBody>
          <a:bodyPr/>
          <a:lstStyle/>
          <a:p>
            <a:fld id="{C014DD1E-5D91-48A3-AD6D-45FBA980D106}" type="slidenum">
              <a:rPr lang="en-US" smtClean="0"/>
              <a:pPr/>
              <a:t>57</a:t>
            </a:fld>
            <a:endParaRPr lang="en-US" dirty="0"/>
          </a:p>
        </p:txBody>
      </p:sp>
      <p:pic>
        <p:nvPicPr>
          <p:cNvPr id="6" name="Picture 2">
            <a:extLst>
              <a:ext uri="{FF2B5EF4-FFF2-40B4-BE49-F238E27FC236}">
                <a16:creationId xmlns:a16="http://schemas.microsoft.com/office/drawing/2014/main" id="{DEB762AF-B90D-4930-A605-E14B1A9E1156}"/>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7161212" y="3505200"/>
            <a:ext cx="3960812" cy="2627622"/>
          </a:xfrm>
          <a:prstGeom prst="rect">
            <a:avLst/>
          </a:prstGeom>
          <a:noFill/>
          <a:ln>
            <a:noFill/>
          </a:ln>
          <a:effectLst>
            <a:glow rad="101600">
              <a:schemeClr val="tx1">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6053986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a:bodyPr>
          <a:lstStyle/>
          <a:p>
            <a:pPr>
              <a:lnSpc>
                <a:spcPct val="100000"/>
              </a:lnSpc>
            </a:pPr>
            <a:r>
              <a:rPr lang="en-US" dirty="0"/>
              <a:t>Membership should change only between sprints</a:t>
            </a:r>
          </a:p>
          <a:p>
            <a:pPr>
              <a:lnSpc>
                <a:spcPct val="100000"/>
              </a:lnSpc>
            </a:pPr>
            <a:r>
              <a:rPr lang="en-US" dirty="0"/>
              <a:t>It is recommended that the Team be </a:t>
            </a:r>
            <a:r>
              <a:rPr lang="en-US" dirty="0">
                <a:solidFill>
                  <a:schemeClr val="bg1"/>
                </a:solidFill>
              </a:rPr>
              <a:t>self-organizing</a:t>
            </a:r>
            <a:r>
              <a:rPr lang="en-US" dirty="0"/>
              <a:t> and </a:t>
            </a:r>
            <a:r>
              <a:rPr lang="en-US" dirty="0">
                <a:solidFill>
                  <a:schemeClr val="bg1"/>
                </a:solidFill>
              </a:rPr>
              <a:t>self-led</a:t>
            </a:r>
          </a:p>
          <a:p>
            <a:pPr lvl="1">
              <a:lnSpc>
                <a:spcPct val="100000"/>
              </a:lnSpc>
            </a:pPr>
            <a:r>
              <a:rPr lang="en-US" dirty="0"/>
              <a:t>Although often works with </a:t>
            </a:r>
            <a:br>
              <a:rPr lang="en-US" dirty="0"/>
            </a:br>
            <a:r>
              <a:rPr lang="en-US" dirty="0"/>
              <a:t>some form of project or team </a:t>
            </a:r>
            <a:br>
              <a:rPr lang="en-US" dirty="0"/>
            </a:br>
            <a:r>
              <a:rPr lang="en-US" dirty="0">
                <a:solidFill>
                  <a:schemeClr val="bg1"/>
                </a:solidFill>
              </a:rPr>
              <a:t>management</a:t>
            </a:r>
          </a:p>
        </p:txBody>
      </p:sp>
      <p:sp>
        <p:nvSpPr>
          <p:cNvPr id="3" name="Title 2"/>
          <p:cNvSpPr>
            <a:spLocks noGrp="1"/>
          </p:cNvSpPr>
          <p:nvPr>
            <p:ph type="title"/>
          </p:nvPr>
        </p:nvSpPr>
        <p:spPr/>
        <p:txBody>
          <a:bodyPr/>
          <a:lstStyle/>
          <a:p>
            <a:r>
              <a:rPr lang="en-US" dirty="0"/>
              <a:t>The Team</a:t>
            </a:r>
            <a:endParaRPr lang="bg-BG" dirty="0"/>
          </a:p>
        </p:txBody>
      </p:sp>
      <p:sp>
        <p:nvSpPr>
          <p:cNvPr id="4" name="Slide Number Placeholder 3"/>
          <p:cNvSpPr>
            <a:spLocks noGrp="1"/>
          </p:cNvSpPr>
          <p:nvPr>
            <p:ph type="sldNum" sz="quarter" idx="13"/>
          </p:nvPr>
        </p:nvSpPr>
        <p:spPr/>
        <p:txBody>
          <a:bodyPr/>
          <a:lstStyle/>
          <a:p>
            <a:fld id="{C014DD1E-5D91-48A3-AD6D-45FBA980D106}" type="slidenum">
              <a:rPr lang="en-US" smtClean="0"/>
              <a:pPr/>
              <a:t>58</a:t>
            </a:fld>
            <a:endParaRPr lang="en-US" dirty="0"/>
          </a:p>
        </p:txBody>
      </p:sp>
      <p:pic>
        <p:nvPicPr>
          <p:cNvPr id="7" name="Picture 3">
            <a:extLst>
              <a:ext uri="{FF2B5EF4-FFF2-40B4-BE49-F238E27FC236}">
                <a16:creationId xmlns:a16="http://schemas.microsoft.com/office/drawing/2014/main" id="{8DDD8D6E-328C-48F5-825E-8264B1DB49F0}"/>
              </a:ext>
            </a:extLst>
          </p:cNvPr>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7847012" y="2971800"/>
            <a:ext cx="2529772" cy="3124200"/>
          </a:xfrm>
          <a:prstGeom prst="rect">
            <a:avLst/>
          </a:prstGeom>
          <a:noFill/>
          <a:ln>
            <a:noFill/>
          </a:ln>
          <a:effectLst>
            <a:glow rad="101600">
              <a:schemeClr val="tx1">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32732424"/>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a:bodyPr>
          <a:lstStyle/>
          <a:p>
            <a:pPr>
              <a:lnSpc>
                <a:spcPct val="100000"/>
              </a:lnSpc>
            </a:pPr>
            <a:r>
              <a:rPr lang="en-US" dirty="0"/>
              <a:t>The Product Owner represents the </a:t>
            </a:r>
            <a:r>
              <a:rPr lang="en-US" dirty="0">
                <a:solidFill>
                  <a:schemeClr val="bg1"/>
                </a:solidFill>
              </a:rPr>
              <a:t>voice of the customer </a:t>
            </a:r>
          </a:p>
          <a:p>
            <a:pPr lvl="1">
              <a:lnSpc>
                <a:spcPct val="100000"/>
              </a:lnSpc>
            </a:pPr>
            <a:r>
              <a:rPr lang="en-US" dirty="0"/>
              <a:t>He is accountable for ensuring that the Team delivers value to </a:t>
            </a:r>
            <a:r>
              <a:rPr lang="en-US" dirty="0" smtClean="0"/>
              <a:t>   the </a:t>
            </a:r>
            <a:r>
              <a:rPr lang="en-US" dirty="0"/>
              <a:t>business</a:t>
            </a:r>
          </a:p>
          <a:p>
            <a:pPr>
              <a:lnSpc>
                <a:spcPct val="100000"/>
              </a:lnSpc>
            </a:pPr>
            <a:r>
              <a:rPr lang="en-US" dirty="0"/>
              <a:t>Writes </a:t>
            </a:r>
            <a:r>
              <a:rPr lang="en-US" dirty="0">
                <a:solidFill>
                  <a:schemeClr val="bg1"/>
                </a:solidFill>
              </a:rPr>
              <a:t>customer-centric items </a:t>
            </a:r>
            <a:r>
              <a:rPr lang="en-US" dirty="0"/>
              <a:t>(typically </a:t>
            </a:r>
            <a:r>
              <a:rPr lang="en-US" dirty="0">
                <a:solidFill>
                  <a:schemeClr val="bg1"/>
                </a:solidFill>
              </a:rPr>
              <a:t>user stories</a:t>
            </a:r>
            <a:r>
              <a:rPr lang="en-US" dirty="0"/>
              <a:t>)</a:t>
            </a:r>
          </a:p>
          <a:p>
            <a:pPr lvl="1">
              <a:lnSpc>
                <a:spcPct val="100000"/>
              </a:lnSpc>
            </a:pPr>
            <a:r>
              <a:rPr lang="en-US" dirty="0"/>
              <a:t>Prioritizes them, and adds them </a:t>
            </a:r>
            <a:br>
              <a:rPr lang="en-US" dirty="0"/>
            </a:br>
            <a:r>
              <a:rPr lang="en-US" dirty="0"/>
              <a:t>to the product backlog</a:t>
            </a:r>
          </a:p>
        </p:txBody>
      </p:sp>
      <p:sp>
        <p:nvSpPr>
          <p:cNvPr id="3" name="Title 2"/>
          <p:cNvSpPr>
            <a:spLocks noGrp="1"/>
          </p:cNvSpPr>
          <p:nvPr>
            <p:ph type="title"/>
          </p:nvPr>
        </p:nvSpPr>
        <p:spPr/>
        <p:txBody>
          <a:bodyPr/>
          <a:lstStyle/>
          <a:p>
            <a:r>
              <a:rPr lang="en-US" dirty="0"/>
              <a:t>The Product Owner</a:t>
            </a:r>
            <a:endParaRPr lang="bg-BG" dirty="0"/>
          </a:p>
        </p:txBody>
      </p:sp>
      <p:sp>
        <p:nvSpPr>
          <p:cNvPr id="4" name="Slide Number Placeholder 3"/>
          <p:cNvSpPr>
            <a:spLocks noGrp="1"/>
          </p:cNvSpPr>
          <p:nvPr>
            <p:ph type="sldNum" sz="quarter" idx="13"/>
          </p:nvPr>
        </p:nvSpPr>
        <p:spPr/>
        <p:txBody>
          <a:bodyPr/>
          <a:lstStyle/>
          <a:p>
            <a:fld id="{C014DD1E-5D91-48A3-AD6D-45FBA980D106}" type="slidenum">
              <a:rPr lang="en-US" smtClean="0"/>
              <a:pPr/>
              <a:t>59</a:t>
            </a:fld>
            <a:endParaRPr lang="en-US" dirty="0"/>
          </a:p>
        </p:txBody>
      </p:sp>
      <p:pic>
        <p:nvPicPr>
          <p:cNvPr id="6" name="Picture 4">
            <a:extLst>
              <a:ext uri="{FF2B5EF4-FFF2-40B4-BE49-F238E27FC236}">
                <a16:creationId xmlns:a16="http://schemas.microsoft.com/office/drawing/2014/main" id="{07BBFF20-14CB-4831-91FF-565E6BBD17AE}"/>
              </a:ext>
            </a:extLst>
          </p:cNvPr>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8304212" y="4058665"/>
            <a:ext cx="2075362" cy="2362200"/>
          </a:xfrm>
          <a:prstGeom prst="rect">
            <a:avLst/>
          </a:prstGeom>
          <a:noFill/>
          <a:ln>
            <a:noFill/>
          </a:ln>
          <a:effectLst>
            <a:glow rad="101600">
              <a:schemeClr val="tx1">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9615085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pPr marL="304747" lvl="0" indent="-304747">
              <a:lnSpc>
                <a:spcPct val="105882"/>
              </a:lnSpc>
              <a:spcBef>
                <a:spcPts val="0"/>
              </a:spcBef>
              <a:spcAft>
                <a:spcPts val="0"/>
              </a:spcAft>
              <a:buClr>
                <a:schemeClr val="tx1"/>
              </a:buClr>
              <a:buSzPts val="3400"/>
              <a:buFont typeface="Noto Sans Symbols"/>
              <a:buChar char="▪"/>
            </a:pPr>
            <a:r>
              <a:rPr lang="en-US" sz="3400" dirty="0">
                <a:ea typeface="Calibri"/>
                <a:cs typeface="Calibri"/>
                <a:sym typeface="Calibri"/>
              </a:rPr>
              <a:t>Depending on the size of the project the phases </a:t>
            </a:r>
            <a:br>
              <a:rPr lang="en-US" sz="3400" dirty="0">
                <a:ea typeface="Calibri"/>
                <a:cs typeface="Calibri"/>
                <a:sym typeface="Calibri"/>
              </a:rPr>
            </a:br>
            <a:r>
              <a:rPr lang="en-US" sz="3400" dirty="0">
                <a:ea typeface="Calibri"/>
                <a:cs typeface="Calibri"/>
                <a:sym typeface="Calibri"/>
              </a:rPr>
              <a:t>may lack of overlap</a:t>
            </a:r>
            <a:endParaRPr lang="en-US" dirty="0"/>
          </a:p>
          <a:p>
            <a:pPr marL="304747" lvl="0" indent="-304747">
              <a:lnSpc>
                <a:spcPct val="105882"/>
              </a:lnSpc>
              <a:spcBef>
                <a:spcPts val="1200"/>
              </a:spcBef>
              <a:spcAft>
                <a:spcPts val="0"/>
              </a:spcAft>
              <a:buClr>
                <a:schemeClr val="tx1"/>
              </a:buClr>
              <a:buSzPts val="3400"/>
              <a:buFont typeface="Noto Sans Symbols"/>
              <a:buChar char="▪"/>
            </a:pPr>
            <a:r>
              <a:rPr lang="en-US" sz="3400" dirty="0">
                <a:ea typeface="Calibri"/>
                <a:cs typeface="Calibri"/>
                <a:sym typeface="Calibri"/>
              </a:rPr>
              <a:t>They are generally interdependent</a:t>
            </a:r>
          </a:p>
          <a:p>
            <a:pPr marL="304747" lvl="0" indent="-304747">
              <a:lnSpc>
                <a:spcPct val="105882"/>
              </a:lnSpc>
              <a:spcBef>
                <a:spcPts val="1200"/>
              </a:spcBef>
              <a:spcAft>
                <a:spcPts val="0"/>
              </a:spcAft>
              <a:buClr>
                <a:schemeClr val="tx1"/>
              </a:buClr>
              <a:buSzPts val="3400"/>
              <a:buFont typeface="Noto Sans Symbols"/>
              <a:buChar char="▪"/>
            </a:pPr>
            <a:r>
              <a:rPr lang="en-US" sz="3400" dirty="0">
                <a:ea typeface="Calibri"/>
                <a:cs typeface="Calibri"/>
                <a:sym typeface="Calibri"/>
              </a:rPr>
              <a:t>The phases of analysis, planning and design are in most cases      longer than the initial creation</a:t>
            </a:r>
            <a:endParaRPr lang="en-US" dirty="0"/>
          </a:p>
          <a:p>
            <a:pPr marL="304747" lvl="0" indent="-304747">
              <a:lnSpc>
                <a:spcPct val="105882"/>
              </a:lnSpc>
              <a:spcBef>
                <a:spcPts val="1200"/>
              </a:spcBef>
              <a:spcAft>
                <a:spcPts val="0"/>
              </a:spcAft>
              <a:buClr>
                <a:schemeClr val="tx1"/>
              </a:buClr>
              <a:buSzPts val="3400"/>
              <a:buFont typeface="Noto Sans Symbols"/>
              <a:buChar char="▪"/>
            </a:pPr>
            <a:r>
              <a:rPr lang="en-US" sz="3400" dirty="0">
                <a:ea typeface="Calibri"/>
                <a:cs typeface="Calibri"/>
                <a:sym typeface="Calibri"/>
              </a:rPr>
              <a:t>The continuous delivery compensates it</a:t>
            </a:r>
            <a:endParaRPr lang="en-US" dirty="0"/>
          </a:p>
          <a:p>
            <a:endParaRPr lang="bg-BG" dirty="0"/>
          </a:p>
        </p:txBody>
      </p:sp>
      <p:sp>
        <p:nvSpPr>
          <p:cNvPr id="3" name="Title 2"/>
          <p:cNvSpPr>
            <a:spLocks noGrp="1"/>
          </p:cNvSpPr>
          <p:nvPr>
            <p:ph type="title"/>
          </p:nvPr>
        </p:nvSpPr>
        <p:spPr/>
        <p:txBody>
          <a:bodyPr/>
          <a:lstStyle/>
          <a:p>
            <a:r>
              <a:rPr lang="en-US" dirty="0"/>
              <a:t>Phases of the SDLC</a:t>
            </a:r>
            <a:endParaRPr lang="bg-BG" dirty="0"/>
          </a:p>
        </p:txBody>
      </p:sp>
      <p:sp>
        <p:nvSpPr>
          <p:cNvPr id="4" name="Slide Number Placeholder 3"/>
          <p:cNvSpPr>
            <a:spLocks noGrp="1"/>
          </p:cNvSpPr>
          <p:nvPr>
            <p:ph type="sldNum" sz="quarter" idx="13"/>
          </p:nvPr>
        </p:nvSpPr>
        <p:spPr/>
        <p:txBody>
          <a:bodyPr/>
          <a:lstStyle/>
          <a:p>
            <a:fld id="{C014DD1E-5D91-48A3-AD6D-45FBA980D106}" type="slidenum">
              <a:rPr lang="en-US" smtClean="0"/>
              <a:pPr/>
              <a:t>6</a:t>
            </a:fld>
            <a:endParaRPr lang="en-US" dirty="0"/>
          </a:p>
        </p:txBody>
      </p:sp>
    </p:spTree>
    <p:extLst>
      <p:ext uri="{BB962C8B-B14F-4D97-AF65-F5344CB8AC3E}">
        <p14:creationId xmlns:p14="http://schemas.microsoft.com/office/powerpoint/2010/main" val="3034832525"/>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a:bodyPr>
          <a:lstStyle/>
          <a:p>
            <a:pPr>
              <a:lnSpc>
                <a:spcPct val="100000"/>
              </a:lnSpc>
            </a:pPr>
            <a:r>
              <a:rPr lang="en-US" dirty="0"/>
              <a:t>Accepts or rejects work results</a:t>
            </a:r>
          </a:p>
          <a:p>
            <a:pPr>
              <a:lnSpc>
                <a:spcPct val="100000"/>
              </a:lnSpc>
            </a:pPr>
            <a:r>
              <a:rPr lang="en-US" dirty="0"/>
              <a:t>Scrum teams should have </a:t>
            </a:r>
            <a:r>
              <a:rPr lang="en-US" dirty="0">
                <a:solidFill>
                  <a:schemeClr val="bg1"/>
                </a:solidFill>
              </a:rPr>
              <a:t>one</a:t>
            </a:r>
            <a:r>
              <a:rPr lang="en-US" dirty="0"/>
              <a:t> Product Owner</a:t>
            </a:r>
          </a:p>
          <a:p>
            <a:pPr lvl="1">
              <a:lnSpc>
                <a:spcPct val="100000"/>
              </a:lnSpc>
            </a:pPr>
            <a:r>
              <a:rPr lang="en-US" dirty="0"/>
              <a:t>The product owner also can be a </a:t>
            </a:r>
            <a:r>
              <a:rPr lang="en-US" dirty="0">
                <a:solidFill>
                  <a:schemeClr val="bg1"/>
                </a:solidFill>
              </a:rPr>
              <a:t>member</a:t>
            </a:r>
            <a:r>
              <a:rPr lang="en-US" dirty="0"/>
              <a:t> of the </a:t>
            </a:r>
            <a:br>
              <a:rPr lang="en-US" dirty="0"/>
            </a:br>
            <a:r>
              <a:rPr lang="en-US" dirty="0"/>
              <a:t>Development Team</a:t>
            </a:r>
          </a:p>
          <a:p>
            <a:pPr lvl="1">
              <a:lnSpc>
                <a:spcPct val="100000"/>
              </a:lnSpc>
            </a:pPr>
            <a:r>
              <a:rPr lang="en-US" dirty="0"/>
              <a:t>It is not recommended this role </a:t>
            </a:r>
            <a:br>
              <a:rPr lang="en-US" dirty="0"/>
            </a:br>
            <a:r>
              <a:rPr lang="en-US" dirty="0"/>
              <a:t>to be combined with that of </a:t>
            </a:r>
            <a:br>
              <a:rPr lang="en-US" dirty="0"/>
            </a:br>
            <a:r>
              <a:rPr lang="en-US" dirty="0">
                <a:solidFill>
                  <a:schemeClr val="bg1"/>
                </a:solidFill>
              </a:rPr>
              <a:t>Scrum Master</a:t>
            </a:r>
          </a:p>
        </p:txBody>
      </p:sp>
      <p:sp>
        <p:nvSpPr>
          <p:cNvPr id="3" name="Title 2"/>
          <p:cNvSpPr>
            <a:spLocks noGrp="1"/>
          </p:cNvSpPr>
          <p:nvPr>
            <p:ph type="title"/>
          </p:nvPr>
        </p:nvSpPr>
        <p:spPr/>
        <p:txBody>
          <a:bodyPr/>
          <a:lstStyle/>
          <a:p>
            <a:r>
              <a:rPr lang="en-US" dirty="0"/>
              <a:t>The Product Owner</a:t>
            </a:r>
            <a:endParaRPr lang="bg-BG" dirty="0"/>
          </a:p>
        </p:txBody>
      </p:sp>
      <p:sp>
        <p:nvSpPr>
          <p:cNvPr id="4" name="Slide Number Placeholder 3"/>
          <p:cNvSpPr>
            <a:spLocks noGrp="1"/>
          </p:cNvSpPr>
          <p:nvPr>
            <p:ph type="sldNum" sz="quarter" idx="13"/>
          </p:nvPr>
        </p:nvSpPr>
        <p:spPr/>
        <p:txBody>
          <a:bodyPr/>
          <a:lstStyle/>
          <a:p>
            <a:fld id="{C014DD1E-5D91-48A3-AD6D-45FBA980D106}" type="slidenum">
              <a:rPr lang="en-US" smtClean="0"/>
              <a:pPr/>
              <a:t>60</a:t>
            </a:fld>
            <a:endParaRPr lang="en-US" dirty="0"/>
          </a:p>
        </p:txBody>
      </p:sp>
      <p:pic>
        <p:nvPicPr>
          <p:cNvPr id="7" name="Picture 8">
            <a:extLst>
              <a:ext uri="{FF2B5EF4-FFF2-40B4-BE49-F238E27FC236}">
                <a16:creationId xmlns:a16="http://schemas.microsoft.com/office/drawing/2014/main" id="{7DD6EDA9-E1A0-4AB3-8D2E-02ED743B47DF}"/>
              </a:ext>
            </a:extLst>
          </p:cNvPr>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7668600" y="3354080"/>
            <a:ext cx="3607412" cy="3503920"/>
          </a:xfrm>
          <a:prstGeom prst="rect">
            <a:avLst/>
          </a:prstGeom>
          <a:noFill/>
          <a:ln>
            <a:noFill/>
          </a:ln>
          <a:effectLst>
            <a:glow rad="101600">
              <a:schemeClr val="tx1">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204874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a:bodyPr>
          <a:lstStyle/>
          <a:p>
            <a:pPr>
              <a:lnSpc>
                <a:spcPct val="100000"/>
              </a:lnSpc>
            </a:pPr>
            <a:r>
              <a:rPr lang="en-US" dirty="0">
                <a:solidFill>
                  <a:schemeClr val="bg1"/>
                </a:solidFill>
              </a:rPr>
              <a:t>Stakeholders</a:t>
            </a:r>
            <a:r>
              <a:rPr lang="en-US" dirty="0"/>
              <a:t> (customers, vendors)</a:t>
            </a:r>
          </a:p>
          <a:p>
            <a:pPr lvl="1">
              <a:lnSpc>
                <a:spcPct val="100000"/>
              </a:lnSpc>
            </a:pPr>
            <a:r>
              <a:rPr lang="en-US" dirty="0"/>
              <a:t>The people who </a:t>
            </a:r>
            <a:r>
              <a:rPr lang="en-US" dirty="0">
                <a:solidFill>
                  <a:schemeClr val="bg1"/>
                </a:solidFill>
              </a:rPr>
              <a:t>enable the project</a:t>
            </a:r>
          </a:p>
          <a:p>
            <a:pPr lvl="1">
              <a:lnSpc>
                <a:spcPct val="100000"/>
              </a:lnSpc>
            </a:pPr>
            <a:r>
              <a:rPr lang="en-US" dirty="0"/>
              <a:t>For them the project will produce the agreed-upon </a:t>
            </a:r>
            <a:r>
              <a:rPr lang="en-US" dirty="0">
                <a:solidFill>
                  <a:schemeClr val="bg1"/>
                </a:solidFill>
              </a:rPr>
              <a:t>benefits</a:t>
            </a:r>
            <a:r>
              <a:rPr lang="en-US" dirty="0"/>
              <a:t>, </a:t>
            </a:r>
            <a:r>
              <a:rPr lang="en-US" dirty="0" smtClean="0"/>
              <a:t>    which </a:t>
            </a:r>
            <a:r>
              <a:rPr lang="en-US" dirty="0"/>
              <a:t>justify its production</a:t>
            </a:r>
          </a:p>
          <a:p>
            <a:pPr lvl="1">
              <a:lnSpc>
                <a:spcPct val="100000"/>
              </a:lnSpc>
            </a:pPr>
            <a:r>
              <a:rPr lang="en-US" dirty="0"/>
              <a:t>Directly involved only in the </a:t>
            </a:r>
            <a:br>
              <a:rPr lang="en-US" dirty="0"/>
            </a:br>
            <a:r>
              <a:rPr lang="en-US" dirty="0"/>
              <a:t>process during the sprint reviews</a:t>
            </a:r>
          </a:p>
        </p:txBody>
      </p:sp>
      <p:sp>
        <p:nvSpPr>
          <p:cNvPr id="3" name="Title 2"/>
          <p:cNvSpPr>
            <a:spLocks noGrp="1"/>
          </p:cNvSpPr>
          <p:nvPr>
            <p:ph type="title"/>
          </p:nvPr>
        </p:nvSpPr>
        <p:spPr/>
        <p:txBody>
          <a:bodyPr/>
          <a:lstStyle/>
          <a:p>
            <a:r>
              <a:rPr lang="en-US" dirty="0"/>
              <a:t>Scrum Ancillary Role</a:t>
            </a:r>
            <a:endParaRPr lang="bg-BG" dirty="0"/>
          </a:p>
        </p:txBody>
      </p:sp>
      <p:sp>
        <p:nvSpPr>
          <p:cNvPr id="4" name="Slide Number Placeholder 3"/>
          <p:cNvSpPr>
            <a:spLocks noGrp="1"/>
          </p:cNvSpPr>
          <p:nvPr>
            <p:ph type="sldNum" sz="quarter" idx="13"/>
          </p:nvPr>
        </p:nvSpPr>
        <p:spPr/>
        <p:txBody>
          <a:bodyPr/>
          <a:lstStyle/>
          <a:p>
            <a:fld id="{C014DD1E-5D91-48A3-AD6D-45FBA980D106}" type="slidenum">
              <a:rPr lang="en-US" smtClean="0"/>
              <a:pPr/>
              <a:t>61</a:t>
            </a:fld>
            <a:endParaRPr lang="en-US" dirty="0"/>
          </a:p>
        </p:txBody>
      </p:sp>
      <p:pic>
        <p:nvPicPr>
          <p:cNvPr id="6" name="Picture 2">
            <a:extLst>
              <a:ext uri="{FF2B5EF4-FFF2-40B4-BE49-F238E27FC236}">
                <a16:creationId xmlns:a16="http://schemas.microsoft.com/office/drawing/2014/main" id="{73829CC4-27A1-41C8-945A-508D823FC9EC}"/>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8009534" y="3420122"/>
            <a:ext cx="2741469" cy="3141724"/>
          </a:xfrm>
          <a:prstGeom prst="rect">
            <a:avLst/>
          </a:prstGeom>
          <a:noFill/>
          <a:ln>
            <a:noFill/>
          </a:ln>
          <a:effectLst>
            <a:glow rad="101600">
              <a:schemeClr val="tx1">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0181379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a:bodyPr>
          <a:lstStyle/>
          <a:p>
            <a:pPr>
              <a:lnSpc>
                <a:spcPct val="100000"/>
              </a:lnSpc>
            </a:pPr>
            <a:r>
              <a:rPr lang="en-US" dirty="0">
                <a:solidFill>
                  <a:schemeClr val="bg1"/>
                </a:solidFill>
              </a:rPr>
              <a:t>Managers</a:t>
            </a:r>
            <a:r>
              <a:rPr lang="en-US" dirty="0"/>
              <a:t> (including Project Managers)</a:t>
            </a:r>
          </a:p>
          <a:p>
            <a:pPr lvl="1">
              <a:lnSpc>
                <a:spcPct val="100000"/>
              </a:lnSpc>
            </a:pPr>
            <a:r>
              <a:rPr lang="en-US" sz="2800" dirty="0"/>
              <a:t>People who will set up the environment for product development</a:t>
            </a:r>
          </a:p>
          <a:p>
            <a:pPr lvl="1"/>
            <a:r>
              <a:rPr lang="en-US" sz="2800" dirty="0"/>
              <a:t>Responsible for keeping the product vision clear</a:t>
            </a:r>
          </a:p>
          <a:p>
            <a:pPr lvl="1"/>
            <a:r>
              <a:rPr lang="en-US" sz="2800" dirty="0"/>
              <a:t>Help for day-to-day problems resolving (out of Team scope)</a:t>
            </a:r>
          </a:p>
          <a:p>
            <a:pPr lvl="1"/>
            <a:r>
              <a:rPr lang="en-US" sz="2800" dirty="0"/>
              <a:t>Provide tools instead of solutions</a:t>
            </a:r>
          </a:p>
          <a:p>
            <a:pPr lvl="1"/>
            <a:r>
              <a:rPr lang="en-US" sz="2800" dirty="0"/>
              <a:t>Often the Scrum Master and the Manager are one and same person</a:t>
            </a:r>
          </a:p>
        </p:txBody>
      </p:sp>
      <p:sp>
        <p:nvSpPr>
          <p:cNvPr id="3" name="Title 2"/>
          <p:cNvSpPr>
            <a:spLocks noGrp="1"/>
          </p:cNvSpPr>
          <p:nvPr>
            <p:ph type="title"/>
          </p:nvPr>
        </p:nvSpPr>
        <p:spPr/>
        <p:txBody>
          <a:bodyPr/>
          <a:lstStyle/>
          <a:p>
            <a:r>
              <a:rPr lang="en-US" dirty="0"/>
              <a:t>Scrum Ancillary Roles</a:t>
            </a:r>
            <a:endParaRPr lang="bg-BG" dirty="0"/>
          </a:p>
        </p:txBody>
      </p:sp>
      <p:sp>
        <p:nvSpPr>
          <p:cNvPr id="4" name="Slide Number Placeholder 3"/>
          <p:cNvSpPr>
            <a:spLocks noGrp="1"/>
          </p:cNvSpPr>
          <p:nvPr>
            <p:ph type="sldNum" sz="quarter" idx="13"/>
          </p:nvPr>
        </p:nvSpPr>
        <p:spPr/>
        <p:txBody>
          <a:bodyPr/>
          <a:lstStyle/>
          <a:p>
            <a:fld id="{C014DD1E-5D91-48A3-AD6D-45FBA980D106}" type="slidenum">
              <a:rPr lang="en-US" smtClean="0"/>
              <a:pPr/>
              <a:t>62</a:t>
            </a:fld>
            <a:endParaRPr lang="en-US" dirty="0"/>
          </a:p>
        </p:txBody>
      </p:sp>
      <p:pic>
        <p:nvPicPr>
          <p:cNvPr id="7" name="Picture 2">
            <a:extLst>
              <a:ext uri="{FF2B5EF4-FFF2-40B4-BE49-F238E27FC236}">
                <a16:creationId xmlns:a16="http://schemas.microsoft.com/office/drawing/2014/main" id="{22A92104-0E8D-470D-AB28-683E1FFD377F}"/>
              </a:ext>
            </a:extLst>
          </p:cNvPr>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3998118" y="4944075"/>
            <a:ext cx="4192588" cy="1699269"/>
          </a:xfrm>
          <a:prstGeom prst="rect">
            <a:avLst/>
          </a:prstGeom>
          <a:noFill/>
          <a:ln>
            <a:noFill/>
          </a:ln>
          <a:effectLst>
            <a:glow rad="101600">
              <a:schemeClr val="tx1">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8236479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The Scrum Process Framework</a:t>
            </a:r>
            <a:endParaRPr lang="bg-BG" dirty="0"/>
          </a:p>
        </p:txBody>
      </p:sp>
      <p:pic>
        <p:nvPicPr>
          <p:cNvPr id="4" name="Shape 273" descr="http://upload.wikimedia.org/wikipedia/commons/d/d1/ScrumLargeLabelled.png"/>
          <p:cNvPicPr preferRelativeResize="0"/>
          <p:nvPr/>
        </p:nvPicPr>
        <p:blipFill rotWithShape="1">
          <a:blip r:embed="rId2">
            <a:alphaModFix/>
          </a:blip>
          <a:srcRect l="-1001" t="-6469" r="-1126" b="-5659"/>
          <a:stretch/>
        </p:blipFill>
        <p:spPr>
          <a:xfrm>
            <a:off x="2715640" y="457200"/>
            <a:ext cx="6597460" cy="4059976"/>
          </a:xfrm>
          <a:prstGeom prst="roundRect">
            <a:avLst>
              <a:gd name="adj" fmla="val 3480"/>
            </a:avLst>
          </a:prstGeom>
          <a:solidFill>
            <a:srgbClr val="ECE9E2"/>
          </a:solidFill>
          <a:ln>
            <a:noFill/>
          </a:ln>
        </p:spPr>
      </p:pic>
    </p:spTree>
    <p:extLst>
      <p:ext uri="{BB962C8B-B14F-4D97-AF65-F5344CB8AC3E}">
        <p14:creationId xmlns:p14="http://schemas.microsoft.com/office/powerpoint/2010/main" val="3349715587"/>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pPr marL="304747" lvl="0" indent="-304747">
              <a:lnSpc>
                <a:spcPct val="110000"/>
              </a:lnSpc>
              <a:spcBef>
                <a:spcPts val="0"/>
              </a:spcBef>
              <a:spcAft>
                <a:spcPts val="0"/>
              </a:spcAft>
              <a:buClr>
                <a:schemeClr val="tx1"/>
              </a:buClr>
              <a:buSzPts val="3400"/>
              <a:buFont typeface="Noto Sans Symbols"/>
              <a:buChar char="▪"/>
            </a:pPr>
            <a:r>
              <a:rPr lang="en-US" sz="3400" dirty="0">
                <a:solidFill>
                  <a:schemeClr val="bg1"/>
                </a:solidFill>
                <a:ea typeface="Calibri"/>
                <a:cs typeface="Calibri"/>
                <a:sym typeface="Calibri"/>
              </a:rPr>
              <a:t>Sprint</a:t>
            </a:r>
            <a:endParaRPr lang="en-US" dirty="0">
              <a:solidFill>
                <a:schemeClr val="bg1"/>
              </a:solidFill>
            </a:endParaRPr>
          </a:p>
          <a:p>
            <a:pPr marL="609493" lvl="1" indent="-231605">
              <a:lnSpc>
                <a:spcPct val="110000"/>
              </a:lnSpc>
              <a:spcBef>
                <a:spcPts val="1200"/>
              </a:spcBef>
              <a:spcAft>
                <a:spcPts val="0"/>
              </a:spcAft>
              <a:buClr>
                <a:schemeClr val="tx1"/>
              </a:buClr>
              <a:buSzPts val="2560"/>
              <a:buFont typeface="Noto Sans Symbols"/>
              <a:buChar char="▪"/>
            </a:pPr>
            <a:r>
              <a:rPr lang="en-US" sz="3200" dirty="0">
                <a:ea typeface="Calibri"/>
                <a:cs typeface="Calibri"/>
                <a:sym typeface="Calibri"/>
              </a:rPr>
              <a:t>An iteration in Scrum</a:t>
            </a:r>
            <a:endParaRPr lang="en-US" dirty="0"/>
          </a:p>
          <a:p>
            <a:pPr marL="609493" lvl="1" indent="-231605">
              <a:lnSpc>
                <a:spcPct val="110000"/>
              </a:lnSpc>
              <a:spcBef>
                <a:spcPts val="1200"/>
              </a:spcBef>
              <a:spcAft>
                <a:spcPts val="0"/>
              </a:spcAft>
              <a:buClr>
                <a:schemeClr val="tx1"/>
              </a:buClr>
              <a:buSzPts val="2560"/>
              <a:buFont typeface="Noto Sans Symbols"/>
              <a:buChar char="▪"/>
            </a:pPr>
            <a:r>
              <a:rPr lang="en-US" sz="3200" dirty="0">
                <a:ea typeface="Calibri"/>
                <a:cs typeface="Calibri"/>
                <a:sym typeface="Calibri"/>
              </a:rPr>
              <a:t>Usually few weeks</a:t>
            </a:r>
            <a:endParaRPr lang="en-US" dirty="0"/>
          </a:p>
          <a:p>
            <a:pPr marL="304747" lvl="0" indent="-304747">
              <a:lnSpc>
                <a:spcPct val="110000"/>
              </a:lnSpc>
              <a:spcBef>
                <a:spcPts val="1800"/>
              </a:spcBef>
              <a:spcAft>
                <a:spcPts val="0"/>
              </a:spcAft>
              <a:buClr>
                <a:schemeClr val="tx1"/>
              </a:buClr>
              <a:buSzPts val="3400"/>
              <a:buFont typeface="Noto Sans Symbols"/>
              <a:buChar char="▪"/>
            </a:pPr>
            <a:r>
              <a:rPr lang="en-US" sz="3400" dirty="0">
                <a:solidFill>
                  <a:schemeClr val="bg1"/>
                </a:solidFill>
                <a:ea typeface="Calibri"/>
                <a:cs typeface="Calibri"/>
                <a:sym typeface="Calibri"/>
              </a:rPr>
              <a:t>Backlog</a:t>
            </a:r>
            <a:endParaRPr lang="en-US" dirty="0">
              <a:solidFill>
                <a:schemeClr val="bg1"/>
              </a:solidFill>
            </a:endParaRPr>
          </a:p>
          <a:p>
            <a:pPr marL="609493" lvl="1" indent="-231605">
              <a:lnSpc>
                <a:spcPct val="110000"/>
              </a:lnSpc>
              <a:spcBef>
                <a:spcPts val="1200"/>
              </a:spcBef>
              <a:spcAft>
                <a:spcPts val="0"/>
              </a:spcAft>
              <a:buClr>
                <a:schemeClr val="tx1"/>
              </a:buClr>
              <a:buSzPts val="2560"/>
              <a:buFont typeface="Noto Sans Symbols"/>
              <a:buChar char="▪"/>
            </a:pPr>
            <a:r>
              <a:rPr lang="en-US" sz="3200" dirty="0">
                <a:ea typeface="Calibri"/>
                <a:cs typeface="Calibri"/>
                <a:sym typeface="Calibri"/>
              </a:rPr>
              <a:t>All features that have to be developed</a:t>
            </a:r>
            <a:endParaRPr lang="en-US" dirty="0"/>
          </a:p>
          <a:p>
            <a:pPr marL="304747" lvl="0" indent="-304747">
              <a:lnSpc>
                <a:spcPct val="110000"/>
              </a:lnSpc>
              <a:spcBef>
                <a:spcPts val="1800"/>
              </a:spcBef>
              <a:spcAft>
                <a:spcPts val="0"/>
              </a:spcAft>
              <a:buClr>
                <a:schemeClr val="tx1"/>
              </a:buClr>
              <a:buSzPts val="3400"/>
              <a:buFont typeface="Noto Sans Symbols"/>
              <a:buChar char="▪"/>
            </a:pPr>
            <a:r>
              <a:rPr lang="en-US" sz="3400" dirty="0">
                <a:solidFill>
                  <a:schemeClr val="bg1"/>
                </a:solidFill>
                <a:ea typeface="Calibri"/>
                <a:cs typeface="Calibri"/>
                <a:sym typeface="Calibri"/>
              </a:rPr>
              <a:t>Burn Down Chart</a:t>
            </a:r>
            <a:endParaRPr lang="en-US" dirty="0">
              <a:solidFill>
                <a:schemeClr val="bg1"/>
              </a:solidFill>
            </a:endParaRPr>
          </a:p>
          <a:p>
            <a:pPr marL="609493" lvl="1" indent="-231605">
              <a:lnSpc>
                <a:spcPct val="110000"/>
              </a:lnSpc>
              <a:spcBef>
                <a:spcPts val="1200"/>
              </a:spcBef>
              <a:spcAft>
                <a:spcPts val="0"/>
              </a:spcAft>
              <a:buClr>
                <a:schemeClr val="tx1"/>
              </a:buClr>
              <a:buSzPts val="2560"/>
              <a:buFont typeface="Noto Sans Symbols"/>
              <a:buChar char="▪"/>
            </a:pPr>
            <a:r>
              <a:rPr lang="en-US" dirty="0"/>
              <a:t>Simple view of the sprint progress</a:t>
            </a:r>
          </a:p>
          <a:p>
            <a:endParaRPr lang="bg-BG" dirty="0"/>
          </a:p>
        </p:txBody>
      </p:sp>
      <p:sp>
        <p:nvSpPr>
          <p:cNvPr id="3" name="Title 2"/>
          <p:cNvSpPr>
            <a:spLocks noGrp="1"/>
          </p:cNvSpPr>
          <p:nvPr>
            <p:ph type="title"/>
          </p:nvPr>
        </p:nvSpPr>
        <p:spPr/>
        <p:txBody>
          <a:bodyPr/>
          <a:lstStyle/>
          <a:p>
            <a:r>
              <a:rPr lang="en-US" sz="4000" dirty="0">
                <a:ea typeface="Calibri"/>
                <a:cs typeface="Calibri"/>
                <a:sym typeface="Calibri"/>
              </a:rPr>
              <a:t>Scrum Terminology</a:t>
            </a:r>
            <a:endParaRPr lang="bg-BG" dirty="0"/>
          </a:p>
        </p:txBody>
      </p:sp>
      <p:sp>
        <p:nvSpPr>
          <p:cNvPr id="4" name="Slide Number Placeholder 3"/>
          <p:cNvSpPr>
            <a:spLocks noGrp="1"/>
          </p:cNvSpPr>
          <p:nvPr>
            <p:ph type="sldNum" sz="quarter" idx="13"/>
          </p:nvPr>
        </p:nvSpPr>
        <p:spPr/>
        <p:txBody>
          <a:bodyPr/>
          <a:lstStyle/>
          <a:p>
            <a:fld id="{C014DD1E-5D91-48A3-AD6D-45FBA980D106}" type="slidenum">
              <a:rPr lang="en-US" smtClean="0"/>
              <a:pPr/>
              <a:t>64</a:t>
            </a:fld>
            <a:endParaRPr lang="en-US" dirty="0"/>
          </a:p>
        </p:txBody>
      </p:sp>
      <p:pic>
        <p:nvPicPr>
          <p:cNvPr id="5" name="Shape 266" descr="http://www.tallan.com/Admin/Tallan%20Images%20Content/scrum_2-4_week.jpg"/>
          <p:cNvPicPr preferRelativeResize="0"/>
          <p:nvPr/>
        </p:nvPicPr>
        <p:blipFill rotWithShape="1">
          <a:blip r:embed="rId2">
            <a:alphaModFix/>
          </a:blip>
          <a:srcRect/>
          <a:stretch/>
        </p:blipFill>
        <p:spPr>
          <a:xfrm>
            <a:off x="5103812" y="1447800"/>
            <a:ext cx="6607814" cy="2156891"/>
          </a:xfrm>
          <a:prstGeom prst="roundRect">
            <a:avLst>
              <a:gd name="adj" fmla="val 2899"/>
            </a:avLst>
          </a:prstGeom>
          <a:solidFill>
            <a:srgbClr val="ECECEC"/>
          </a:solidFill>
          <a:ln>
            <a:noFill/>
          </a:ln>
        </p:spPr>
      </p:pic>
    </p:spTree>
    <p:extLst>
      <p:ext uri="{BB962C8B-B14F-4D97-AF65-F5344CB8AC3E}">
        <p14:creationId xmlns:p14="http://schemas.microsoft.com/office/powerpoint/2010/main" val="379573308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pPr>
              <a:lnSpc>
                <a:spcPct val="100000"/>
              </a:lnSpc>
            </a:pPr>
            <a:r>
              <a:rPr lang="en-US" dirty="0"/>
              <a:t>A </a:t>
            </a:r>
            <a:r>
              <a:rPr lang="en-US" dirty="0">
                <a:solidFill>
                  <a:schemeClr val="bg1"/>
                </a:solidFill>
              </a:rPr>
              <a:t>high-level list</a:t>
            </a:r>
            <a:r>
              <a:rPr lang="en-US" dirty="0">
                <a:solidFill>
                  <a:schemeClr val="accent5">
                    <a:lumMod val="20000"/>
                    <a:lumOff val="80000"/>
                  </a:schemeClr>
                </a:solidFill>
              </a:rPr>
              <a:t> </a:t>
            </a:r>
            <a:r>
              <a:rPr lang="en-US" dirty="0"/>
              <a:t>with broad descriptions of all </a:t>
            </a:r>
            <a:r>
              <a:rPr lang="en-US" dirty="0">
                <a:solidFill>
                  <a:schemeClr val="bg1"/>
                </a:solidFill>
              </a:rPr>
              <a:t>potential features for the product (backlog items)</a:t>
            </a:r>
          </a:p>
          <a:p>
            <a:pPr>
              <a:lnSpc>
                <a:spcPct val="100000"/>
              </a:lnSpc>
            </a:pPr>
            <a:r>
              <a:rPr lang="en-US" dirty="0"/>
              <a:t>Maintained throughout the entire project</a:t>
            </a:r>
          </a:p>
          <a:p>
            <a:pPr>
              <a:lnSpc>
                <a:spcPct val="100000"/>
              </a:lnSpc>
            </a:pPr>
            <a:r>
              <a:rPr lang="en-US" dirty="0">
                <a:solidFill>
                  <a:schemeClr val="bg1"/>
                </a:solidFill>
              </a:rPr>
              <a:t>Prioritized </a:t>
            </a:r>
            <a:r>
              <a:rPr lang="en-US" dirty="0"/>
              <a:t>by the product owner</a:t>
            </a:r>
          </a:p>
          <a:p>
            <a:pPr>
              <a:lnSpc>
                <a:spcPct val="100000"/>
              </a:lnSpc>
            </a:pPr>
            <a:r>
              <a:rPr lang="en-US" dirty="0"/>
              <a:t>Open and editable</a:t>
            </a:r>
          </a:p>
          <a:p>
            <a:pPr>
              <a:lnSpc>
                <a:spcPct val="100000"/>
              </a:lnSpc>
            </a:pPr>
            <a:r>
              <a:rPr lang="en-US" dirty="0"/>
              <a:t>In terms of years</a:t>
            </a:r>
          </a:p>
        </p:txBody>
      </p:sp>
      <p:sp>
        <p:nvSpPr>
          <p:cNvPr id="3" name="Title 2"/>
          <p:cNvSpPr>
            <a:spLocks noGrp="1"/>
          </p:cNvSpPr>
          <p:nvPr>
            <p:ph type="title"/>
          </p:nvPr>
        </p:nvSpPr>
        <p:spPr/>
        <p:txBody>
          <a:bodyPr/>
          <a:lstStyle/>
          <a:p>
            <a:r>
              <a:rPr lang="en-US" dirty="0"/>
              <a:t>Product Backlog</a:t>
            </a:r>
            <a:endParaRPr lang="bg-BG" dirty="0"/>
          </a:p>
        </p:txBody>
      </p:sp>
      <p:sp>
        <p:nvSpPr>
          <p:cNvPr id="4" name="Slide Number Placeholder 3"/>
          <p:cNvSpPr>
            <a:spLocks noGrp="1"/>
          </p:cNvSpPr>
          <p:nvPr>
            <p:ph type="sldNum" sz="quarter" idx="13"/>
          </p:nvPr>
        </p:nvSpPr>
        <p:spPr/>
        <p:txBody>
          <a:bodyPr/>
          <a:lstStyle/>
          <a:p>
            <a:fld id="{C014DD1E-5D91-48A3-AD6D-45FBA980D106}" type="slidenum">
              <a:rPr lang="en-US" smtClean="0"/>
              <a:pPr/>
              <a:t>65</a:t>
            </a:fld>
            <a:endParaRPr lang="en-US" dirty="0"/>
          </a:p>
        </p:txBody>
      </p:sp>
    </p:spTree>
    <p:extLst>
      <p:ext uri="{BB962C8B-B14F-4D97-AF65-F5344CB8AC3E}">
        <p14:creationId xmlns:p14="http://schemas.microsoft.com/office/powerpoint/2010/main" val="135132502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Sample Product Backlog</a:t>
            </a:r>
            <a:endParaRPr lang="bg-BG" dirty="0"/>
          </a:p>
        </p:txBody>
      </p:sp>
      <p:sp>
        <p:nvSpPr>
          <p:cNvPr id="4" name="Slide Number Placeholder 3"/>
          <p:cNvSpPr>
            <a:spLocks noGrp="1"/>
          </p:cNvSpPr>
          <p:nvPr>
            <p:ph type="sldNum" sz="quarter" idx="13"/>
          </p:nvPr>
        </p:nvSpPr>
        <p:spPr/>
        <p:txBody>
          <a:bodyPr/>
          <a:lstStyle/>
          <a:p>
            <a:fld id="{C014DD1E-5D91-48A3-AD6D-45FBA980D106}" type="slidenum">
              <a:rPr lang="en-US" smtClean="0"/>
              <a:pPr/>
              <a:t>66</a:t>
            </a:fld>
            <a:endParaRPr lang="en-US" dirty="0"/>
          </a:p>
        </p:txBody>
      </p:sp>
      <p:graphicFrame>
        <p:nvGraphicFramePr>
          <p:cNvPr id="7" name="Group 134">
            <a:extLst>
              <a:ext uri="{FF2B5EF4-FFF2-40B4-BE49-F238E27FC236}">
                <a16:creationId xmlns:a16="http://schemas.microsoft.com/office/drawing/2014/main" id="{F206DA2B-0DB3-458F-9BEB-0102EC3501EB}"/>
              </a:ext>
            </a:extLst>
          </p:cNvPr>
          <p:cNvGraphicFramePr>
            <a:graphicFrameLocks/>
          </p:cNvGraphicFramePr>
          <p:nvPr>
            <p:extLst>
              <p:ext uri="{D42A27DB-BD31-4B8C-83A1-F6EECF244321}">
                <p14:modId xmlns:p14="http://schemas.microsoft.com/office/powerpoint/2010/main" val="3761994365"/>
              </p:ext>
            </p:extLst>
          </p:nvPr>
        </p:nvGraphicFramePr>
        <p:xfrm>
          <a:off x="2026443" y="1281644"/>
          <a:ext cx="8135938" cy="5269975"/>
        </p:xfrm>
        <a:graphic>
          <a:graphicData uri="http://schemas.openxmlformats.org/drawingml/2006/table">
            <a:tbl>
              <a:tblPr>
                <a:tableStyleId>{35758FB7-9AC5-4552-8A53-C91805E547FA}</a:tableStyleId>
              </a:tblPr>
              <a:tblGrid>
                <a:gridCol w="6270625">
                  <a:extLst>
                    <a:ext uri="{9D8B030D-6E8A-4147-A177-3AD203B41FA5}">
                      <a16:colId xmlns:a16="http://schemas.microsoft.com/office/drawing/2014/main" val="20000"/>
                    </a:ext>
                  </a:extLst>
                </a:gridCol>
                <a:gridCol w="1865313">
                  <a:extLst>
                    <a:ext uri="{9D8B030D-6E8A-4147-A177-3AD203B41FA5}">
                      <a16:colId xmlns:a16="http://schemas.microsoft.com/office/drawing/2014/main" val="20001"/>
                    </a:ext>
                  </a:extLst>
                </a:gridCol>
              </a:tblGrid>
              <a:tr h="615214">
                <a:tc>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pPr>
                      <a:r>
                        <a:rPr lang="en-US" sz="3200" kern="1200" dirty="0">
                          <a:effectLst>
                            <a:outerShdw blurRad="38100" dist="38100" dir="2700000" algn="tl">
                              <a:srgbClr val="000000">
                                <a:alpha val="43137"/>
                              </a:srgbClr>
                            </a:outerShdw>
                          </a:effectLst>
                        </a:rPr>
                        <a:t>Backlog item</a:t>
                      </a:r>
                      <a:endParaRPr lang="en-US" sz="3200" b="1" kern="1200" dirty="0">
                        <a:solidFill>
                          <a:srgbClr val="EBFFD2"/>
                        </a:solidFill>
                        <a:effectLst>
                          <a:outerShdw blurRad="38100" dist="38100" dir="2700000" algn="tl">
                            <a:srgbClr val="000000">
                              <a:alpha val="43137"/>
                            </a:srgbClr>
                          </a:outerShdw>
                        </a:effectLst>
                        <a:latin typeface="+mn-lt"/>
                        <a:ea typeface="+mn-ea"/>
                        <a:cs typeface="+mn-cs"/>
                      </a:endParaRPr>
                    </a:p>
                  </a:txBody>
                  <a:tcPr anchor="ctr" horzOverflow="overflow"/>
                </a:tc>
                <a:tc>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pPr>
                      <a:r>
                        <a:rPr lang="en-US" sz="3200" kern="1200" dirty="0">
                          <a:effectLst>
                            <a:outerShdw blurRad="38100" dist="38100" dir="2700000" algn="tl">
                              <a:srgbClr val="000000">
                                <a:alpha val="43137"/>
                              </a:srgbClr>
                            </a:outerShdw>
                          </a:effectLst>
                        </a:rPr>
                        <a:t>Estimate</a:t>
                      </a:r>
                      <a:endParaRPr lang="en-US" sz="3200" b="1" kern="1200" dirty="0">
                        <a:solidFill>
                          <a:srgbClr val="EBFFD2"/>
                        </a:solidFill>
                        <a:effectLst>
                          <a:outerShdw blurRad="38100" dist="38100" dir="2700000" algn="tl">
                            <a:srgbClr val="000000">
                              <a:alpha val="43137"/>
                            </a:srgbClr>
                          </a:outerShdw>
                        </a:effectLst>
                        <a:latin typeface="+mn-lt"/>
                        <a:ea typeface="+mn-ea"/>
                        <a:cs typeface="+mn-cs"/>
                      </a:endParaRPr>
                    </a:p>
                  </a:txBody>
                  <a:tcPr anchor="ctr" horzOverflow="overflow"/>
                </a:tc>
                <a:extLst>
                  <a:ext uri="{0D108BD9-81ED-4DB2-BD59-A6C34878D82A}">
                    <a16:rowId xmlns:a16="http://schemas.microsoft.com/office/drawing/2014/main" val="10000"/>
                  </a:ext>
                </a:extLst>
              </a:tr>
              <a:tr h="475260">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defRPr/>
                      </a:pPr>
                      <a:r>
                        <a:rPr kumimoji="0" lang="en-US" sz="2800" u="none" strike="noStrike" kern="1200" cap="none" spc="0" normalizeH="0" baseline="0" noProof="0" dirty="0">
                          <a:ln>
                            <a:noFill/>
                          </a:ln>
                          <a:effectLst>
                            <a:outerShdw blurRad="38100" dist="38100" dir="2700000" algn="tl">
                              <a:srgbClr val="000000">
                                <a:alpha val="43137"/>
                              </a:srgbClr>
                            </a:outerShdw>
                          </a:effectLst>
                          <a:uLnTx/>
                          <a:uFillTx/>
                        </a:rPr>
                        <a:t>Allow a guest to make a reservation</a:t>
                      </a:r>
                      <a:endParaRPr kumimoji="0" lang="en-US" sz="2800" b="1" i="0" u="none" strike="noStrike" kern="1200" cap="none" spc="0" normalizeH="0" baseline="0" noProof="0" dirty="0">
                        <a:ln>
                          <a:noFill/>
                        </a:ln>
                        <a:solidFill>
                          <a:srgbClr val="EBFFD2"/>
                        </a:solidFill>
                        <a:effectLst>
                          <a:outerShdw blurRad="38100" dist="38100" dir="2700000" algn="tl">
                            <a:srgbClr val="000000">
                              <a:alpha val="43137"/>
                            </a:srgbClr>
                          </a:outerShdw>
                        </a:effectLst>
                        <a:uLnTx/>
                        <a:uFillTx/>
                        <a:latin typeface="+mn-lt"/>
                        <a:ea typeface="+mn-ea"/>
                        <a:cs typeface="+mn-cs"/>
                      </a:endParaRPr>
                    </a:p>
                  </a:txBody>
                  <a:tcPr anchor="ctr" horzOverflow="overflow"/>
                </a:tc>
                <a:tc>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defRPr/>
                      </a:pPr>
                      <a:r>
                        <a:rPr kumimoji="0" lang="en-US" sz="2800" u="none" strike="noStrike" kern="1200" cap="none" spc="0" normalizeH="0" baseline="0" noProof="0" dirty="0">
                          <a:ln>
                            <a:noFill/>
                          </a:ln>
                          <a:effectLst>
                            <a:outerShdw blurRad="38100" dist="38100" dir="2700000" algn="tl">
                              <a:srgbClr val="000000">
                                <a:alpha val="43137"/>
                              </a:srgbClr>
                            </a:outerShdw>
                          </a:effectLst>
                          <a:uLnTx/>
                          <a:uFillTx/>
                        </a:rPr>
                        <a:t>3</a:t>
                      </a:r>
                      <a:endParaRPr kumimoji="0" lang="en-US" sz="2800" b="1" i="0" u="none" strike="noStrike" kern="1200" cap="none" spc="0" normalizeH="0" baseline="0" noProof="0" dirty="0">
                        <a:ln>
                          <a:noFill/>
                        </a:ln>
                        <a:solidFill>
                          <a:srgbClr val="EBFFD2"/>
                        </a:solidFill>
                        <a:effectLst>
                          <a:outerShdw blurRad="38100" dist="38100" dir="2700000" algn="tl">
                            <a:srgbClr val="000000">
                              <a:alpha val="43137"/>
                            </a:srgbClr>
                          </a:outerShdw>
                        </a:effectLst>
                        <a:uLnTx/>
                        <a:uFillTx/>
                        <a:latin typeface="+mn-lt"/>
                        <a:ea typeface="+mn-ea"/>
                        <a:cs typeface="+mn-cs"/>
                      </a:endParaRPr>
                    </a:p>
                  </a:txBody>
                  <a:tcPr anchor="ctr" horzOverflow="overflow"/>
                </a:tc>
                <a:extLst>
                  <a:ext uri="{0D108BD9-81ED-4DB2-BD59-A6C34878D82A}">
                    <a16:rowId xmlns:a16="http://schemas.microsoft.com/office/drawing/2014/main" val="10001"/>
                  </a:ext>
                </a:extLst>
              </a:tr>
              <a:tr h="863049">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defRPr/>
                      </a:pPr>
                      <a:r>
                        <a:rPr kumimoji="0" lang="en-US" sz="2800" u="none" strike="noStrike" kern="1200" cap="none" spc="0" normalizeH="0" baseline="0" noProof="0" dirty="0">
                          <a:ln>
                            <a:noFill/>
                          </a:ln>
                          <a:effectLst>
                            <a:outerShdw blurRad="38100" dist="38100" dir="2700000" algn="tl">
                              <a:srgbClr val="000000">
                                <a:alpha val="43137"/>
                              </a:srgbClr>
                            </a:outerShdw>
                          </a:effectLst>
                          <a:uLnTx/>
                          <a:uFillTx/>
                        </a:rPr>
                        <a:t>As a guest, I want to cancel a reservation.</a:t>
                      </a:r>
                      <a:endParaRPr kumimoji="0" lang="en-US" sz="2800" b="1" i="0" u="none" strike="noStrike" kern="1200" cap="none" spc="0" normalizeH="0" baseline="0" noProof="0" dirty="0">
                        <a:ln>
                          <a:noFill/>
                        </a:ln>
                        <a:solidFill>
                          <a:srgbClr val="EBFFD2"/>
                        </a:solidFill>
                        <a:effectLst>
                          <a:outerShdw blurRad="38100" dist="38100" dir="2700000" algn="tl">
                            <a:srgbClr val="000000">
                              <a:alpha val="43137"/>
                            </a:srgbClr>
                          </a:outerShdw>
                        </a:effectLst>
                        <a:uLnTx/>
                        <a:uFillTx/>
                        <a:latin typeface="+mn-lt"/>
                        <a:ea typeface="+mn-ea"/>
                        <a:cs typeface="+mn-cs"/>
                      </a:endParaRPr>
                    </a:p>
                  </a:txBody>
                  <a:tcPr anchor="ctr" horzOverflow="overflow"/>
                </a:tc>
                <a:tc>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defRPr/>
                      </a:pPr>
                      <a:r>
                        <a:rPr kumimoji="0" lang="en-US" sz="2800" u="none" strike="noStrike" kern="1200" cap="none" spc="0" normalizeH="0" baseline="0" noProof="0" dirty="0">
                          <a:ln>
                            <a:noFill/>
                          </a:ln>
                          <a:effectLst>
                            <a:outerShdw blurRad="38100" dist="38100" dir="2700000" algn="tl">
                              <a:srgbClr val="000000">
                                <a:alpha val="43137"/>
                              </a:srgbClr>
                            </a:outerShdw>
                          </a:effectLst>
                          <a:uLnTx/>
                          <a:uFillTx/>
                        </a:rPr>
                        <a:t>5</a:t>
                      </a:r>
                      <a:endParaRPr kumimoji="0" lang="en-US" sz="2800" b="1" i="0" u="none" strike="noStrike" kern="1200" cap="none" spc="0" normalizeH="0" baseline="0" noProof="0" dirty="0">
                        <a:ln>
                          <a:noFill/>
                        </a:ln>
                        <a:solidFill>
                          <a:srgbClr val="EBFFD2"/>
                        </a:solidFill>
                        <a:effectLst>
                          <a:outerShdw blurRad="38100" dist="38100" dir="2700000" algn="tl">
                            <a:srgbClr val="000000">
                              <a:alpha val="43137"/>
                            </a:srgbClr>
                          </a:outerShdw>
                        </a:effectLst>
                        <a:uLnTx/>
                        <a:uFillTx/>
                        <a:latin typeface="+mn-lt"/>
                        <a:ea typeface="+mn-ea"/>
                        <a:cs typeface="+mn-cs"/>
                      </a:endParaRPr>
                    </a:p>
                  </a:txBody>
                  <a:tcPr anchor="ctr" horzOverflow="overflow"/>
                </a:tc>
                <a:extLst>
                  <a:ext uri="{0D108BD9-81ED-4DB2-BD59-A6C34878D82A}">
                    <a16:rowId xmlns:a16="http://schemas.microsoft.com/office/drawing/2014/main" val="10002"/>
                  </a:ext>
                </a:extLst>
              </a:tr>
              <a:tr h="863049">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defRPr/>
                      </a:pPr>
                      <a:r>
                        <a:rPr kumimoji="0" lang="en-US" sz="2800" u="none" strike="noStrike" kern="1200" cap="none" spc="0" normalizeH="0" baseline="0" noProof="0" dirty="0">
                          <a:ln>
                            <a:noFill/>
                          </a:ln>
                          <a:effectLst>
                            <a:outerShdw blurRad="38100" dist="38100" dir="2700000" algn="tl">
                              <a:srgbClr val="000000">
                                <a:alpha val="43137"/>
                              </a:srgbClr>
                            </a:outerShdw>
                          </a:effectLst>
                          <a:uLnTx/>
                          <a:uFillTx/>
                        </a:rPr>
                        <a:t>As a guest, I want to change the dates of a reservation.</a:t>
                      </a:r>
                      <a:endParaRPr kumimoji="0" lang="en-US" sz="2800" b="1" i="0" u="none" strike="noStrike" kern="1200" cap="none" spc="0" normalizeH="0" baseline="0" noProof="0" dirty="0">
                        <a:ln>
                          <a:noFill/>
                        </a:ln>
                        <a:solidFill>
                          <a:srgbClr val="EBFFD2"/>
                        </a:solidFill>
                        <a:effectLst>
                          <a:outerShdw blurRad="38100" dist="38100" dir="2700000" algn="tl">
                            <a:srgbClr val="000000">
                              <a:alpha val="43137"/>
                            </a:srgbClr>
                          </a:outerShdw>
                        </a:effectLst>
                        <a:uLnTx/>
                        <a:uFillTx/>
                        <a:latin typeface="+mn-lt"/>
                        <a:ea typeface="+mn-ea"/>
                        <a:cs typeface="+mn-cs"/>
                      </a:endParaRPr>
                    </a:p>
                  </a:txBody>
                  <a:tcPr anchor="ctr" horzOverflow="overflow"/>
                </a:tc>
                <a:tc>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defRPr/>
                      </a:pPr>
                      <a:r>
                        <a:rPr kumimoji="0" lang="en-US" sz="2800" u="none" strike="noStrike" kern="1200" cap="none" spc="0" normalizeH="0" baseline="0" noProof="0" dirty="0">
                          <a:ln>
                            <a:noFill/>
                          </a:ln>
                          <a:effectLst>
                            <a:outerShdw blurRad="38100" dist="38100" dir="2700000" algn="tl">
                              <a:srgbClr val="000000">
                                <a:alpha val="43137"/>
                              </a:srgbClr>
                            </a:outerShdw>
                          </a:effectLst>
                          <a:uLnTx/>
                          <a:uFillTx/>
                        </a:rPr>
                        <a:t>3</a:t>
                      </a:r>
                      <a:endParaRPr kumimoji="0" lang="en-US" sz="2800" b="1" i="0" u="none" strike="noStrike" kern="1200" cap="none" spc="0" normalizeH="0" baseline="0" noProof="0" dirty="0">
                        <a:ln>
                          <a:noFill/>
                        </a:ln>
                        <a:solidFill>
                          <a:srgbClr val="EBFFD2"/>
                        </a:solidFill>
                        <a:effectLst>
                          <a:outerShdw blurRad="38100" dist="38100" dir="2700000" algn="tl">
                            <a:srgbClr val="000000">
                              <a:alpha val="43137"/>
                            </a:srgbClr>
                          </a:outerShdw>
                        </a:effectLst>
                        <a:uLnTx/>
                        <a:uFillTx/>
                        <a:latin typeface="+mn-lt"/>
                        <a:ea typeface="+mn-ea"/>
                        <a:cs typeface="+mn-cs"/>
                      </a:endParaRPr>
                    </a:p>
                  </a:txBody>
                  <a:tcPr anchor="ctr" horzOverflow="overflow"/>
                </a:tc>
                <a:extLst>
                  <a:ext uri="{0D108BD9-81ED-4DB2-BD59-A6C34878D82A}">
                    <a16:rowId xmlns:a16="http://schemas.microsoft.com/office/drawing/2014/main" val="10003"/>
                  </a:ext>
                </a:extLst>
              </a:tr>
              <a:tr h="863049">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defRPr/>
                      </a:pPr>
                      <a:r>
                        <a:rPr kumimoji="0" lang="en-US" sz="2800" u="none" strike="noStrike" kern="1200" cap="none" spc="0" normalizeH="0" baseline="0" noProof="0" dirty="0">
                          <a:ln>
                            <a:noFill/>
                          </a:ln>
                          <a:effectLst>
                            <a:outerShdw blurRad="38100" dist="38100" dir="2700000" algn="tl">
                              <a:srgbClr val="000000">
                                <a:alpha val="43137"/>
                              </a:srgbClr>
                            </a:outerShdw>
                          </a:effectLst>
                          <a:uLnTx/>
                          <a:uFillTx/>
                        </a:rPr>
                        <a:t>As a hotel employee, I can run RevPAR reports (revenue-per-available-room)</a:t>
                      </a:r>
                      <a:endParaRPr kumimoji="0" lang="en-US" sz="2800" b="1" i="0" u="none" strike="noStrike" kern="1200" cap="none" spc="0" normalizeH="0" baseline="0" noProof="0" dirty="0">
                        <a:ln>
                          <a:noFill/>
                        </a:ln>
                        <a:solidFill>
                          <a:srgbClr val="EBFFD2"/>
                        </a:solidFill>
                        <a:effectLst>
                          <a:outerShdw blurRad="38100" dist="38100" dir="2700000" algn="tl">
                            <a:srgbClr val="000000">
                              <a:alpha val="43137"/>
                            </a:srgbClr>
                          </a:outerShdw>
                        </a:effectLst>
                        <a:uLnTx/>
                        <a:uFillTx/>
                        <a:latin typeface="+mn-lt"/>
                        <a:ea typeface="+mn-ea"/>
                        <a:cs typeface="+mn-cs"/>
                      </a:endParaRPr>
                    </a:p>
                  </a:txBody>
                  <a:tcPr anchor="ctr" horzOverflow="overflow"/>
                </a:tc>
                <a:tc>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defRPr/>
                      </a:pPr>
                      <a:r>
                        <a:rPr kumimoji="0" lang="en-US" sz="2800" u="none" strike="noStrike" kern="1200" cap="none" spc="0" normalizeH="0" baseline="0" noProof="0" dirty="0">
                          <a:ln>
                            <a:noFill/>
                          </a:ln>
                          <a:effectLst>
                            <a:outerShdw blurRad="38100" dist="38100" dir="2700000" algn="tl">
                              <a:srgbClr val="000000">
                                <a:alpha val="43137"/>
                              </a:srgbClr>
                            </a:outerShdw>
                          </a:effectLst>
                          <a:uLnTx/>
                          <a:uFillTx/>
                        </a:rPr>
                        <a:t>8</a:t>
                      </a:r>
                      <a:endParaRPr kumimoji="0" lang="en-US" sz="2800" b="1" i="0" u="none" strike="noStrike" kern="1200" cap="none" spc="0" normalizeH="0" baseline="0" noProof="0" dirty="0">
                        <a:ln>
                          <a:noFill/>
                        </a:ln>
                        <a:solidFill>
                          <a:srgbClr val="EBFFD2"/>
                        </a:solidFill>
                        <a:effectLst>
                          <a:outerShdw blurRad="38100" dist="38100" dir="2700000" algn="tl">
                            <a:srgbClr val="000000">
                              <a:alpha val="43137"/>
                            </a:srgbClr>
                          </a:outerShdw>
                        </a:effectLst>
                        <a:uLnTx/>
                        <a:uFillTx/>
                        <a:latin typeface="+mn-lt"/>
                        <a:ea typeface="+mn-ea"/>
                        <a:cs typeface="+mn-cs"/>
                      </a:endParaRPr>
                    </a:p>
                  </a:txBody>
                  <a:tcPr anchor="ctr" horzOverflow="overflow"/>
                </a:tc>
                <a:extLst>
                  <a:ext uri="{0D108BD9-81ED-4DB2-BD59-A6C34878D82A}">
                    <a16:rowId xmlns:a16="http://schemas.microsoft.com/office/drawing/2014/main" val="10004"/>
                  </a:ext>
                </a:extLst>
              </a:tr>
              <a:tr h="475260">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defRPr/>
                      </a:pPr>
                      <a:r>
                        <a:rPr kumimoji="0" lang="en-US" sz="2800" u="none" strike="noStrike" kern="1200" cap="none" spc="0" normalizeH="0" baseline="0" noProof="0" dirty="0">
                          <a:ln>
                            <a:noFill/>
                          </a:ln>
                          <a:effectLst>
                            <a:outerShdw blurRad="38100" dist="38100" dir="2700000" algn="tl">
                              <a:srgbClr val="000000">
                                <a:alpha val="43137"/>
                              </a:srgbClr>
                            </a:outerShdw>
                          </a:effectLst>
                          <a:uLnTx/>
                          <a:uFillTx/>
                        </a:rPr>
                        <a:t>Improve exception handling</a:t>
                      </a:r>
                      <a:endParaRPr kumimoji="0" lang="en-US" sz="2800" b="1" i="0" u="none" strike="noStrike" kern="1200" cap="none" spc="0" normalizeH="0" baseline="0" noProof="0" dirty="0">
                        <a:ln>
                          <a:noFill/>
                        </a:ln>
                        <a:solidFill>
                          <a:srgbClr val="EBFFD2"/>
                        </a:solidFill>
                        <a:effectLst>
                          <a:outerShdw blurRad="38100" dist="38100" dir="2700000" algn="tl">
                            <a:srgbClr val="000000">
                              <a:alpha val="43137"/>
                            </a:srgbClr>
                          </a:outerShdw>
                        </a:effectLst>
                        <a:uLnTx/>
                        <a:uFillTx/>
                        <a:latin typeface="+mn-lt"/>
                        <a:ea typeface="+mn-ea"/>
                        <a:cs typeface="+mn-cs"/>
                      </a:endParaRPr>
                    </a:p>
                  </a:txBody>
                  <a:tcPr anchor="ctr" horzOverflow="overflow"/>
                </a:tc>
                <a:tc>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defRPr/>
                      </a:pPr>
                      <a:r>
                        <a:rPr kumimoji="0" lang="en-US" sz="2800" u="none" strike="noStrike" kern="1200" cap="none" spc="0" normalizeH="0" baseline="0" noProof="0" dirty="0">
                          <a:ln>
                            <a:noFill/>
                          </a:ln>
                          <a:effectLst>
                            <a:outerShdw blurRad="38100" dist="38100" dir="2700000" algn="tl">
                              <a:srgbClr val="000000">
                                <a:alpha val="43137"/>
                              </a:srgbClr>
                            </a:outerShdw>
                          </a:effectLst>
                          <a:uLnTx/>
                          <a:uFillTx/>
                        </a:rPr>
                        <a:t>8</a:t>
                      </a:r>
                      <a:endParaRPr kumimoji="0" lang="en-US" sz="2800" b="1" i="0" u="none" strike="noStrike" kern="1200" cap="none" spc="0" normalizeH="0" baseline="0" noProof="0" dirty="0">
                        <a:ln>
                          <a:noFill/>
                        </a:ln>
                        <a:solidFill>
                          <a:srgbClr val="EBFFD2"/>
                        </a:solidFill>
                        <a:effectLst>
                          <a:outerShdw blurRad="38100" dist="38100" dir="2700000" algn="tl">
                            <a:srgbClr val="000000">
                              <a:alpha val="43137"/>
                            </a:srgbClr>
                          </a:outerShdw>
                        </a:effectLst>
                        <a:uLnTx/>
                        <a:uFillTx/>
                        <a:latin typeface="+mn-lt"/>
                        <a:ea typeface="+mn-ea"/>
                        <a:cs typeface="+mn-cs"/>
                      </a:endParaRPr>
                    </a:p>
                  </a:txBody>
                  <a:tcPr anchor="ctr" horzOverflow="overflow"/>
                </a:tc>
                <a:extLst>
                  <a:ext uri="{0D108BD9-81ED-4DB2-BD59-A6C34878D82A}">
                    <a16:rowId xmlns:a16="http://schemas.microsoft.com/office/drawing/2014/main" val="10005"/>
                  </a:ext>
                </a:extLst>
              </a:tr>
              <a:tr h="475260">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defRPr/>
                      </a:pPr>
                      <a:r>
                        <a:rPr kumimoji="0" lang="en-US" sz="2800" u="none" strike="noStrike" kern="1200" cap="none" spc="0" normalizeH="0" baseline="0" noProof="0" dirty="0">
                          <a:ln>
                            <a:noFill/>
                          </a:ln>
                          <a:effectLst>
                            <a:outerShdw blurRad="38100" dist="38100" dir="2700000" algn="tl">
                              <a:srgbClr val="000000">
                                <a:alpha val="43137"/>
                              </a:srgbClr>
                            </a:outerShdw>
                          </a:effectLst>
                          <a:uLnTx/>
                          <a:uFillTx/>
                        </a:rPr>
                        <a:t>…</a:t>
                      </a:r>
                      <a:endParaRPr kumimoji="0" lang="en-US" sz="2800" b="1" i="0" u="none" strike="noStrike" kern="1200" cap="none" spc="0" normalizeH="0" baseline="0" noProof="0" dirty="0">
                        <a:ln>
                          <a:noFill/>
                        </a:ln>
                        <a:solidFill>
                          <a:srgbClr val="EBFFD2"/>
                        </a:solidFill>
                        <a:effectLst>
                          <a:outerShdw blurRad="38100" dist="38100" dir="2700000" algn="tl">
                            <a:srgbClr val="000000">
                              <a:alpha val="43137"/>
                            </a:srgbClr>
                          </a:outerShdw>
                        </a:effectLst>
                        <a:uLnTx/>
                        <a:uFillTx/>
                        <a:latin typeface="+mn-lt"/>
                        <a:ea typeface="+mn-ea"/>
                        <a:cs typeface="+mn-cs"/>
                      </a:endParaRPr>
                    </a:p>
                  </a:txBody>
                  <a:tcPr anchor="ctr" horzOverflow="overflow"/>
                </a:tc>
                <a:tc>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defRPr/>
                      </a:pPr>
                      <a:r>
                        <a:rPr kumimoji="0" lang="en-US" sz="2800" u="none" strike="noStrike" kern="1200" cap="none" spc="0" normalizeH="0" baseline="0" noProof="0" dirty="0">
                          <a:ln>
                            <a:noFill/>
                          </a:ln>
                          <a:effectLst>
                            <a:outerShdw blurRad="38100" dist="38100" dir="2700000" algn="tl">
                              <a:srgbClr val="000000">
                                <a:alpha val="43137"/>
                              </a:srgbClr>
                            </a:outerShdw>
                          </a:effectLst>
                          <a:uLnTx/>
                          <a:uFillTx/>
                        </a:rPr>
                        <a:t>34</a:t>
                      </a:r>
                      <a:endParaRPr kumimoji="0" lang="en-US" sz="2800" b="1" i="0" u="none" strike="noStrike" kern="1200" cap="none" spc="0" normalizeH="0" baseline="0" noProof="0" dirty="0">
                        <a:ln>
                          <a:noFill/>
                        </a:ln>
                        <a:solidFill>
                          <a:srgbClr val="EBFFD2"/>
                        </a:solidFill>
                        <a:effectLst>
                          <a:outerShdw blurRad="38100" dist="38100" dir="2700000" algn="tl">
                            <a:srgbClr val="000000">
                              <a:alpha val="43137"/>
                            </a:srgbClr>
                          </a:outerShdw>
                        </a:effectLst>
                        <a:uLnTx/>
                        <a:uFillTx/>
                        <a:latin typeface="+mn-lt"/>
                        <a:ea typeface="+mn-ea"/>
                        <a:cs typeface="+mn-cs"/>
                      </a:endParaRPr>
                    </a:p>
                  </a:txBody>
                  <a:tcPr anchor="ctr" horzOverflow="overflow"/>
                </a:tc>
                <a:extLst>
                  <a:ext uri="{0D108BD9-81ED-4DB2-BD59-A6C34878D82A}">
                    <a16:rowId xmlns:a16="http://schemas.microsoft.com/office/drawing/2014/main" val="10006"/>
                  </a:ext>
                </a:extLst>
              </a:tr>
              <a:tr h="475260">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defRPr/>
                      </a:pPr>
                      <a:r>
                        <a:rPr kumimoji="0" lang="en-US" sz="2800" u="none" strike="noStrike" kern="1200" cap="none" spc="0" normalizeH="0" baseline="0" noProof="0" dirty="0">
                          <a:ln>
                            <a:noFill/>
                          </a:ln>
                          <a:effectLst>
                            <a:outerShdw blurRad="38100" dist="38100" dir="2700000" algn="tl">
                              <a:srgbClr val="000000">
                                <a:alpha val="43137"/>
                              </a:srgbClr>
                            </a:outerShdw>
                          </a:effectLst>
                          <a:uLnTx/>
                          <a:uFillTx/>
                        </a:rPr>
                        <a:t>…</a:t>
                      </a:r>
                      <a:endParaRPr kumimoji="0" lang="en-US" sz="2800" b="1" i="0" u="none" strike="noStrike" kern="1200" cap="none" spc="0" normalizeH="0" baseline="0" noProof="0" dirty="0">
                        <a:ln>
                          <a:noFill/>
                        </a:ln>
                        <a:solidFill>
                          <a:srgbClr val="EBFFD2"/>
                        </a:solidFill>
                        <a:effectLst>
                          <a:outerShdw blurRad="38100" dist="38100" dir="2700000" algn="tl">
                            <a:srgbClr val="000000">
                              <a:alpha val="43137"/>
                            </a:srgbClr>
                          </a:outerShdw>
                        </a:effectLst>
                        <a:uLnTx/>
                        <a:uFillTx/>
                        <a:latin typeface="+mn-lt"/>
                        <a:ea typeface="+mn-ea"/>
                        <a:cs typeface="+mn-cs"/>
                      </a:endParaRPr>
                    </a:p>
                  </a:txBody>
                  <a:tcPr anchor="ctr" horzOverflow="overflow"/>
                </a:tc>
                <a:tc>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defRPr/>
                      </a:pPr>
                      <a:r>
                        <a:rPr kumimoji="0" lang="en-US" sz="2800" u="none" strike="noStrike" kern="1200" cap="none" spc="0" normalizeH="0" baseline="0" noProof="0" dirty="0">
                          <a:ln>
                            <a:noFill/>
                          </a:ln>
                          <a:effectLst>
                            <a:outerShdw blurRad="38100" dist="38100" dir="2700000" algn="tl">
                              <a:srgbClr val="000000">
                                <a:alpha val="43137"/>
                              </a:srgbClr>
                            </a:outerShdw>
                          </a:effectLst>
                          <a:uLnTx/>
                          <a:uFillTx/>
                        </a:rPr>
                        <a:t>55</a:t>
                      </a:r>
                      <a:endParaRPr kumimoji="0" lang="en-US" sz="2800" b="1" i="0" u="none" strike="noStrike" kern="1200" cap="none" spc="0" normalizeH="0" baseline="0" noProof="0" dirty="0">
                        <a:ln>
                          <a:noFill/>
                        </a:ln>
                        <a:solidFill>
                          <a:srgbClr val="EBFFD2"/>
                        </a:solidFill>
                        <a:effectLst>
                          <a:outerShdw blurRad="38100" dist="38100" dir="2700000" algn="tl">
                            <a:srgbClr val="000000">
                              <a:alpha val="43137"/>
                            </a:srgbClr>
                          </a:outerShdw>
                        </a:effectLst>
                        <a:uLnTx/>
                        <a:uFillTx/>
                        <a:latin typeface="+mn-lt"/>
                        <a:ea typeface="+mn-ea"/>
                        <a:cs typeface="+mn-cs"/>
                      </a:endParaRPr>
                    </a:p>
                  </a:txBody>
                  <a:tcPr anchor="ctr" horzOverflow="overflow"/>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2890165777"/>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pPr>
              <a:lnSpc>
                <a:spcPct val="100000"/>
              </a:lnSpc>
            </a:pPr>
            <a:r>
              <a:rPr lang="en-US" dirty="0"/>
              <a:t>The list of </a:t>
            </a:r>
            <a:r>
              <a:rPr lang="en-US" dirty="0">
                <a:solidFill>
                  <a:schemeClr val="bg1"/>
                </a:solidFill>
              </a:rPr>
              <a:t>work</a:t>
            </a:r>
            <a:r>
              <a:rPr lang="en-US" dirty="0"/>
              <a:t> the team must address during the next sprint</a:t>
            </a:r>
          </a:p>
          <a:p>
            <a:pPr>
              <a:lnSpc>
                <a:spcPct val="100000"/>
              </a:lnSpc>
            </a:pPr>
            <a:r>
              <a:rPr lang="en-US" dirty="0"/>
              <a:t>Features are broken down into </a:t>
            </a:r>
            <a:r>
              <a:rPr lang="en-US" dirty="0">
                <a:solidFill>
                  <a:schemeClr val="bg1"/>
                </a:solidFill>
              </a:rPr>
              <a:t>tasks</a:t>
            </a:r>
          </a:p>
          <a:p>
            <a:pPr marL="577850" lvl="1" indent="-220663">
              <a:lnSpc>
                <a:spcPct val="100000"/>
              </a:lnSpc>
            </a:pPr>
            <a:r>
              <a:rPr lang="en-US" dirty="0"/>
              <a:t>Between four and sixteen hours of work</a:t>
            </a:r>
          </a:p>
          <a:p>
            <a:pPr>
              <a:lnSpc>
                <a:spcPct val="100000"/>
              </a:lnSpc>
            </a:pPr>
            <a:r>
              <a:rPr lang="en-US" dirty="0"/>
              <a:t>Tasks on the sprint backlog </a:t>
            </a:r>
            <a:br>
              <a:rPr lang="en-US" dirty="0"/>
            </a:br>
            <a:r>
              <a:rPr lang="en-US" dirty="0"/>
              <a:t>are </a:t>
            </a:r>
            <a:r>
              <a:rPr lang="en-US" dirty="0">
                <a:solidFill>
                  <a:schemeClr val="bg1"/>
                </a:solidFill>
              </a:rPr>
              <a:t>never assigned</a:t>
            </a:r>
          </a:p>
          <a:p>
            <a:pPr>
              <a:lnSpc>
                <a:spcPct val="100000"/>
              </a:lnSpc>
            </a:pPr>
            <a:r>
              <a:rPr lang="en-US" dirty="0">
                <a:solidFill>
                  <a:schemeClr val="bg1"/>
                </a:solidFill>
              </a:rPr>
              <a:t>In terms of weeks</a:t>
            </a:r>
          </a:p>
        </p:txBody>
      </p:sp>
      <p:sp>
        <p:nvSpPr>
          <p:cNvPr id="3" name="Title 2"/>
          <p:cNvSpPr>
            <a:spLocks noGrp="1"/>
          </p:cNvSpPr>
          <p:nvPr>
            <p:ph type="title"/>
          </p:nvPr>
        </p:nvSpPr>
        <p:spPr/>
        <p:txBody>
          <a:bodyPr/>
          <a:lstStyle/>
          <a:p>
            <a:r>
              <a:rPr lang="en-US" dirty="0"/>
              <a:t>Sprint Backlog</a:t>
            </a:r>
            <a:endParaRPr lang="bg-BG" dirty="0"/>
          </a:p>
        </p:txBody>
      </p:sp>
      <p:sp>
        <p:nvSpPr>
          <p:cNvPr id="4" name="Slide Number Placeholder 3"/>
          <p:cNvSpPr>
            <a:spLocks noGrp="1"/>
          </p:cNvSpPr>
          <p:nvPr>
            <p:ph type="sldNum" sz="quarter" idx="13"/>
          </p:nvPr>
        </p:nvSpPr>
        <p:spPr/>
        <p:txBody>
          <a:bodyPr/>
          <a:lstStyle/>
          <a:p>
            <a:fld id="{C014DD1E-5D91-48A3-AD6D-45FBA980D106}" type="slidenum">
              <a:rPr lang="en-US" smtClean="0"/>
              <a:pPr/>
              <a:t>67</a:t>
            </a:fld>
            <a:endParaRPr lang="en-US" dirty="0"/>
          </a:p>
        </p:txBody>
      </p:sp>
      <p:pic>
        <p:nvPicPr>
          <p:cNvPr id="5" name="Picture 3" descr="C:\Users\ogeorgiev\Desktop\Summer-of-Bob1.jpg">
            <a:extLst>
              <a:ext uri="{FF2B5EF4-FFF2-40B4-BE49-F238E27FC236}">
                <a16:creationId xmlns:a16="http://schemas.microsoft.com/office/drawing/2014/main" id="{2B0ACE97-5E34-4D64-915B-B2838CBDE7A8}"/>
              </a:ext>
            </a:extLst>
          </p:cNvPr>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6704012" y="3429000"/>
            <a:ext cx="4267200" cy="2904841"/>
          </a:xfrm>
          <a:prstGeom prst="rect">
            <a:avLst/>
          </a:prstGeom>
          <a:noFill/>
          <a:ln>
            <a:noFill/>
          </a:ln>
          <a:effectLst>
            <a:glow rad="101600">
              <a:schemeClr val="tx1">
                <a:alpha val="40000"/>
              </a:schemeClr>
            </a:glow>
            <a:outerShdw dist="35921" dir="2700000" algn="ctr" rotWithShape="0">
              <a:schemeClr val="bg2"/>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662555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Sample Sprint Backlog</a:t>
            </a:r>
            <a:endParaRPr lang="bg-BG" dirty="0"/>
          </a:p>
        </p:txBody>
      </p:sp>
      <p:sp>
        <p:nvSpPr>
          <p:cNvPr id="4" name="Slide Number Placeholder 3"/>
          <p:cNvSpPr>
            <a:spLocks noGrp="1"/>
          </p:cNvSpPr>
          <p:nvPr>
            <p:ph type="sldNum" sz="quarter" idx="13"/>
          </p:nvPr>
        </p:nvSpPr>
        <p:spPr/>
        <p:txBody>
          <a:bodyPr/>
          <a:lstStyle/>
          <a:p>
            <a:fld id="{C014DD1E-5D91-48A3-AD6D-45FBA980D106}" type="slidenum">
              <a:rPr lang="en-US" smtClean="0"/>
              <a:pPr/>
              <a:t>68</a:t>
            </a:fld>
            <a:endParaRPr lang="en-US" dirty="0"/>
          </a:p>
        </p:txBody>
      </p:sp>
      <p:graphicFrame>
        <p:nvGraphicFramePr>
          <p:cNvPr id="5" name="Group 134">
            <a:extLst>
              <a:ext uri="{FF2B5EF4-FFF2-40B4-BE49-F238E27FC236}">
                <a16:creationId xmlns:a16="http://schemas.microsoft.com/office/drawing/2014/main" id="{B077618B-6D78-4897-A4AB-3D2982E87A9C}"/>
              </a:ext>
            </a:extLst>
          </p:cNvPr>
          <p:cNvGraphicFramePr>
            <a:graphicFrameLocks/>
          </p:cNvGraphicFramePr>
          <p:nvPr>
            <p:extLst>
              <p:ext uri="{D42A27DB-BD31-4B8C-83A1-F6EECF244321}">
                <p14:modId xmlns:p14="http://schemas.microsoft.com/office/powerpoint/2010/main" val="2294430888"/>
              </p:ext>
            </p:extLst>
          </p:nvPr>
        </p:nvGraphicFramePr>
        <p:xfrm>
          <a:off x="1818116" y="1828800"/>
          <a:ext cx="8552592" cy="4089934"/>
        </p:xfrm>
        <a:graphic>
          <a:graphicData uri="http://schemas.openxmlformats.org/drawingml/2006/table">
            <a:tbl>
              <a:tblPr>
                <a:tableStyleId>{35758FB7-9AC5-4552-8A53-C91805E547FA}</a:tableStyleId>
              </a:tblPr>
              <a:tblGrid>
                <a:gridCol w="2400300">
                  <a:extLst>
                    <a:ext uri="{9D8B030D-6E8A-4147-A177-3AD203B41FA5}">
                      <a16:colId xmlns:a16="http://schemas.microsoft.com/office/drawing/2014/main" val="20000"/>
                    </a:ext>
                  </a:extLst>
                </a:gridCol>
                <a:gridCol w="1456055">
                  <a:extLst>
                    <a:ext uri="{9D8B030D-6E8A-4147-A177-3AD203B41FA5}">
                      <a16:colId xmlns:a16="http://schemas.microsoft.com/office/drawing/2014/main" val="20001"/>
                    </a:ext>
                  </a:extLst>
                </a:gridCol>
                <a:gridCol w="980630">
                  <a:extLst>
                    <a:ext uri="{9D8B030D-6E8A-4147-A177-3AD203B41FA5}">
                      <a16:colId xmlns:a16="http://schemas.microsoft.com/office/drawing/2014/main" val="20002"/>
                    </a:ext>
                  </a:extLst>
                </a:gridCol>
                <a:gridCol w="990600">
                  <a:extLst>
                    <a:ext uri="{9D8B030D-6E8A-4147-A177-3AD203B41FA5}">
                      <a16:colId xmlns:a16="http://schemas.microsoft.com/office/drawing/2014/main" val="20003"/>
                    </a:ext>
                  </a:extLst>
                </a:gridCol>
                <a:gridCol w="914400">
                  <a:extLst>
                    <a:ext uri="{9D8B030D-6E8A-4147-A177-3AD203B41FA5}">
                      <a16:colId xmlns:a16="http://schemas.microsoft.com/office/drawing/2014/main" val="20004"/>
                    </a:ext>
                  </a:extLst>
                </a:gridCol>
                <a:gridCol w="914400">
                  <a:extLst>
                    <a:ext uri="{9D8B030D-6E8A-4147-A177-3AD203B41FA5}">
                      <a16:colId xmlns:a16="http://schemas.microsoft.com/office/drawing/2014/main" val="20005"/>
                    </a:ext>
                  </a:extLst>
                </a:gridCol>
                <a:gridCol w="896207">
                  <a:extLst>
                    <a:ext uri="{9D8B030D-6E8A-4147-A177-3AD203B41FA5}">
                      <a16:colId xmlns:a16="http://schemas.microsoft.com/office/drawing/2014/main" val="20006"/>
                    </a:ext>
                  </a:extLst>
                </a:gridCol>
              </a:tblGrid>
              <a:tr h="615214">
                <a:tc>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pPr>
                      <a:r>
                        <a:rPr lang="en-US" sz="2200" kern="1200" dirty="0">
                          <a:effectLst>
                            <a:outerShdw blurRad="38100" dist="38100" dir="2700000" algn="tl">
                              <a:srgbClr val="000000">
                                <a:alpha val="43137"/>
                              </a:srgbClr>
                            </a:outerShdw>
                          </a:effectLst>
                        </a:rPr>
                        <a:t>Backlog item</a:t>
                      </a:r>
                      <a:endParaRPr lang="en-US" sz="2200" b="1" kern="1200" dirty="0">
                        <a:solidFill>
                          <a:srgbClr val="EBFFD2"/>
                        </a:solidFill>
                        <a:effectLst>
                          <a:outerShdw blurRad="38100" dist="38100" dir="2700000" algn="tl">
                            <a:srgbClr val="000000">
                              <a:alpha val="43137"/>
                            </a:srgbClr>
                          </a:outerShdw>
                        </a:effectLst>
                        <a:latin typeface="+mn-lt"/>
                        <a:ea typeface="+mn-ea"/>
                        <a:cs typeface="+mn-cs"/>
                      </a:endParaRPr>
                    </a:p>
                  </a:txBody>
                  <a:tcPr anchor="ctr" horzOverflow="overflow"/>
                </a:tc>
                <a:tc>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pPr>
                      <a:r>
                        <a:rPr lang="en-US" sz="2200" kern="1200" dirty="0">
                          <a:effectLst>
                            <a:outerShdw blurRad="38100" dist="38100" dir="2700000" algn="tl">
                              <a:srgbClr val="000000">
                                <a:alpha val="43137"/>
                              </a:srgbClr>
                            </a:outerShdw>
                          </a:effectLst>
                        </a:rPr>
                        <a:t>Status</a:t>
                      </a:r>
                      <a:endParaRPr lang="en-US" sz="2200" b="1" kern="1200" dirty="0">
                        <a:solidFill>
                          <a:srgbClr val="EBFFD2"/>
                        </a:solidFill>
                        <a:effectLst>
                          <a:outerShdw blurRad="38100" dist="38100" dir="2700000" algn="tl">
                            <a:srgbClr val="000000">
                              <a:alpha val="43137"/>
                            </a:srgbClr>
                          </a:outerShdw>
                        </a:effectLst>
                        <a:latin typeface="+mn-lt"/>
                        <a:ea typeface="+mn-ea"/>
                        <a:cs typeface="+mn-cs"/>
                      </a:endParaRPr>
                    </a:p>
                  </a:txBody>
                  <a:tcPr anchor="ctr" horzOverflow="overflow"/>
                </a:tc>
                <a:tc>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pPr>
                      <a:r>
                        <a:rPr lang="en-US" sz="2200" kern="1200" dirty="0">
                          <a:effectLst>
                            <a:outerShdw blurRad="38100" dist="38100" dir="2700000" algn="tl">
                              <a:srgbClr val="000000">
                                <a:alpha val="43137"/>
                              </a:srgbClr>
                            </a:outerShdw>
                          </a:effectLst>
                        </a:rPr>
                        <a:t>Day</a:t>
                      </a:r>
                      <a:r>
                        <a:rPr lang="en-US" sz="2200" kern="1200" baseline="0" dirty="0">
                          <a:effectLst>
                            <a:outerShdw blurRad="38100" dist="38100" dir="2700000" algn="tl">
                              <a:srgbClr val="000000">
                                <a:alpha val="43137"/>
                              </a:srgbClr>
                            </a:outerShdw>
                          </a:effectLst>
                        </a:rPr>
                        <a:t> </a:t>
                      </a:r>
                      <a:r>
                        <a:rPr lang="en-US" sz="2200" kern="1200" dirty="0">
                          <a:effectLst>
                            <a:outerShdw blurRad="38100" dist="38100" dir="2700000" algn="tl">
                              <a:srgbClr val="000000">
                                <a:alpha val="43137"/>
                              </a:srgbClr>
                            </a:outerShdw>
                          </a:effectLst>
                        </a:rPr>
                        <a:t>1</a:t>
                      </a:r>
                      <a:endParaRPr lang="en-US" sz="2200" b="1" kern="1200" dirty="0">
                        <a:solidFill>
                          <a:srgbClr val="EBFFD2"/>
                        </a:solidFill>
                        <a:effectLst>
                          <a:outerShdw blurRad="38100" dist="38100" dir="2700000" algn="tl">
                            <a:srgbClr val="000000">
                              <a:alpha val="43137"/>
                            </a:srgbClr>
                          </a:outerShdw>
                        </a:effectLst>
                        <a:latin typeface="+mn-lt"/>
                        <a:ea typeface="+mn-ea"/>
                        <a:cs typeface="+mn-cs"/>
                      </a:endParaRPr>
                    </a:p>
                  </a:txBody>
                  <a:tcPr anchor="ctr" horzOverflow="overflow"/>
                </a:tc>
                <a:tc>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defRPr/>
                      </a:pPr>
                      <a:r>
                        <a:rPr lang="en-US" sz="2200" kern="1200" dirty="0">
                          <a:effectLst>
                            <a:outerShdw blurRad="38100" dist="38100" dir="2700000" algn="tl">
                              <a:srgbClr val="000000">
                                <a:alpha val="43137"/>
                              </a:srgbClr>
                            </a:outerShdw>
                          </a:effectLst>
                        </a:rPr>
                        <a:t>Day</a:t>
                      </a:r>
                      <a:r>
                        <a:rPr lang="en-US" sz="2200" kern="1200" baseline="0" dirty="0">
                          <a:effectLst>
                            <a:outerShdw blurRad="38100" dist="38100" dir="2700000" algn="tl">
                              <a:srgbClr val="000000">
                                <a:alpha val="43137"/>
                              </a:srgbClr>
                            </a:outerShdw>
                          </a:effectLst>
                        </a:rPr>
                        <a:t> 2</a:t>
                      </a:r>
                      <a:endParaRPr lang="en-US" sz="2200" b="1" kern="1200" dirty="0">
                        <a:solidFill>
                          <a:srgbClr val="EBFFD2"/>
                        </a:solidFill>
                        <a:effectLst>
                          <a:outerShdw blurRad="38100" dist="38100" dir="2700000" algn="tl">
                            <a:srgbClr val="000000">
                              <a:alpha val="43137"/>
                            </a:srgbClr>
                          </a:outerShdw>
                        </a:effectLst>
                        <a:latin typeface="+mn-lt"/>
                        <a:ea typeface="+mn-ea"/>
                        <a:cs typeface="+mn-cs"/>
                      </a:endParaRPr>
                    </a:p>
                  </a:txBody>
                  <a:tcPr anchor="ctr" horzOverflow="overflow"/>
                </a:tc>
                <a:tc>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defRPr/>
                      </a:pPr>
                      <a:r>
                        <a:rPr lang="en-US" sz="2200" kern="1200" dirty="0">
                          <a:effectLst>
                            <a:outerShdw blurRad="38100" dist="38100" dir="2700000" algn="tl">
                              <a:srgbClr val="000000">
                                <a:alpha val="43137"/>
                              </a:srgbClr>
                            </a:outerShdw>
                          </a:effectLst>
                        </a:rPr>
                        <a:t>Day</a:t>
                      </a:r>
                      <a:r>
                        <a:rPr lang="en-US" sz="2200" kern="1200" baseline="0" dirty="0">
                          <a:effectLst>
                            <a:outerShdw blurRad="38100" dist="38100" dir="2700000" algn="tl">
                              <a:srgbClr val="000000">
                                <a:alpha val="43137"/>
                              </a:srgbClr>
                            </a:outerShdw>
                          </a:effectLst>
                        </a:rPr>
                        <a:t> 3</a:t>
                      </a:r>
                      <a:endParaRPr lang="en-US" sz="2200" b="1" kern="1200" dirty="0">
                        <a:solidFill>
                          <a:srgbClr val="EBFFD2"/>
                        </a:solidFill>
                        <a:effectLst>
                          <a:outerShdw blurRad="38100" dist="38100" dir="2700000" algn="tl">
                            <a:srgbClr val="000000">
                              <a:alpha val="43137"/>
                            </a:srgbClr>
                          </a:outerShdw>
                        </a:effectLst>
                        <a:latin typeface="+mn-lt"/>
                        <a:ea typeface="+mn-ea"/>
                        <a:cs typeface="+mn-cs"/>
                      </a:endParaRPr>
                    </a:p>
                  </a:txBody>
                  <a:tcPr anchor="ctr" horzOverflow="overflow"/>
                </a:tc>
                <a:tc>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defRPr/>
                      </a:pPr>
                      <a:r>
                        <a:rPr lang="en-US" sz="2200" kern="1200" dirty="0">
                          <a:effectLst>
                            <a:outerShdw blurRad="38100" dist="38100" dir="2700000" algn="tl">
                              <a:srgbClr val="000000">
                                <a:alpha val="43137"/>
                              </a:srgbClr>
                            </a:outerShdw>
                          </a:effectLst>
                        </a:rPr>
                        <a:t>Day</a:t>
                      </a:r>
                      <a:r>
                        <a:rPr lang="en-US" sz="2200" kern="1200" baseline="0" dirty="0">
                          <a:effectLst>
                            <a:outerShdw blurRad="38100" dist="38100" dir="2700000" algn="tl">
                              <a:srgbClr val="000000">
                                <a:alpha val="43137"/>
                              </a:srgbClr>
                            </a:outerShdw>
                          </a:effectLst>
                        </a:rPr>
                        <a:t> 4</a:t>
                      </a:r>
                      <a:endParaRPr lang="en-US" sz="2200" b="1" kern="1200" dirty="0">
                        <a:solidFill>
                          <a:srgbClr val="EBFFD2"/>
                        </a:solidFill>
                        <a:effectLst>
                          <a:outerShdw blurRad="38100" dist="38100" dir="2700000" algn="tl">
                            <a:srgbClr val="000000">
                              <a:alpha val="43137"/>
                            </a:srgbClr>
                          </a:outerShdw>
                        </a:effectLst>
                        <a:latin typeface="+mn-lt"/>
                        <a:ea typeface="+mn-ea"/>
                        <a:cs typeface="+mn-cs"/>
                      </a:endParaRPr>
                    </a:p>
                  </a:txBody>
                  <a:tcPr anchor="ctr" horzOverflow="overflow"/>
                </a:tc>
                <a:tc>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defRPr/>
                      </a:pPr>
                      <a:r>
                        <a:rPr lang="en-US" sz="2200" kern="1200" dirty="0">
                          <a:effectLst>
                            <a:outerShdw blurRad="38100" dist="38100" dir="2700000" algn="tl">
                              <a:srgbClr val="000000">
                                <a:alpha val="43137"/>
                              </a:srgbClr>
                            </a:outerShdw>
                          </a:effectLst>
                        </a:rPr>
                        <a:t>Day</a:t>
                      </a:r>
                      <a:r>
                        <a:rPr lang="en-US" sz="2200" kern="1200" baseline="0" dirty="0">
                          <a:effectLst>
                            <a:outerShdw blurRad="38100" dist="38100" dir="2700000" algn="tl">
                              <a:srgbClr val="000000">
                                <a:alpha val="43137"/>
                              </a:srgbClr>
                            </a:outerShdw>
                          </a:effectLst>
                        </a:rPr>
                        <a:t> 5</a:t>
                      </a:r>
                      <a:endParaRPr lang="en-US" sz="2200" b="1" kern="1200" dirty="0">
                        <a:solidFill>
                          <a:srgbClr val="EBFFD2"/>
                        </a:solidFill>
                        <a:effectLst>
                          <a:outerShdw blurRad="38100" dist="38100" dir="2700000" algn="tl">
                            <a:srgbClr val="000000">
                              <a:alpha val="43137"/>
                            </a:srgbClr>
                          </a:outerShdw>
                        </a:effectLst>
                        <a:latin typeface="+mn-lt"/>
                        <a:ea typeface="+mn-ea"/>
                        <a:cs typeface="+mn-cs"/>
                      </a:endParaRPr>
                    </a:p>
                  </a:txBody>
                  <a:tcPr anchor="ctr" horzOverflow="overflow"/>
                </a:tc>
                <a:extLst>
                  <a:ext uri="{0D108BD9-81ED-4DB2-BD59-A6C34878D82A}">
                    <a16:rowId xmlns:a16="http://schemas.microsoft.com/office/drawing/2014/main" val="10000"/>
                  </a:ext>
                </a:extLst>
              </a:tr>
              <a:tr h="451586">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defRPr/>
                      </a:pPr>
                      <a:r>
                        <a:rPr kumimoji="0" lang="en-US" sz="2000" u="none" strike="noStrike" kern="1200" cap="none" spc="0" normalizeH="0" baseline="0" noProof="0" dirty="0">
                          <a:ln>
                            <a:noFill/>
                          </a:ln>
                          <a:effectLst>
                            <a:outerShdw blurRad="38100" dist="38100" dir="2700000" algn="tl">
                              <a:srgbClr val="000000">
                                <a:alpha val="43137"/>
                              </a:srgbClr>
                            </a:outerShdw>
                          </a:effectLst>
                          <a:uLnTx/>
                          <a:uFillTx/>
                        </a:rPr>
                        <a:t>Code the user interface</a:t>
                      </a:r>
                      <a:endParaRPr kumimoji="0" lang="en-US" sz="2000" b="1" i="0" u="none" strike="noStrike" kern="1200" cap="none" spc="0" normalizeH="0" baseline="0" noProof="0" dirty="0">
                        <a:ln>
                          <a:noFill/>
                        </a:ln>
                        <a:solidFill>
                          <a:srgbClr val="EBFFD2"/>
                        </a:solidFill>
                        <a:effectLst>
                          <a:outerShdw blurRad="38100" dist="38100" dir="2700000" algn="tl">
                            <a:srgbClr val="000000">
                              <a:alpha val="43137"/>
                            </a:srgbClr>
                          </a:outerShdw>
                        </a:effectLst>
                        <a:uLnTx/>
                        <a:uFillTx/>
                        <a:latin typeface="+mn-lt"/>
                        <a:ea typeface="+mn-ea"/>
                        <a:cs typeface="+mn-cs"/>
                      </a:endParaRPr>
                    </a:p>
                  </a:txBody>
                  <a:tcPr anchor="ctr" horzOverflow="overflow"/>
                </a:tc>
                <a:tc>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defRPr/>
                      </a:pPr>
                      <a:r>
                        <a:rPr kumimoji="0" lang="en-US" sz="2000" u="none" strike="noStrike" kern="1200" cap="none" spc="0" normalizeH="0" baseline="0" noProof="0" dirty="0">
                          <a:ln>
                            <a:noFill/>
                          </a:ln>
                          <a:effectLst>
                            <a:outerShdw blurRad="38100" dist="38100" dir="2700000" algn="tl">
                              <a:srgbClr val="000000">
                                <a:alpha val="43137"/>
                              </a:srgbClr>
                            </a:outerShdw>
                          </a:effectLst>
                          <a:uLnTx/>
                          <a:uFillTx/>
                        </a:rPr>
                        <a:t>Completed</a:t>
                      </a:r>
                      <a:endParaRPr kumimoji="0" lang="en-US" sz="2000" b="1" i="0" u="none" strike="noStrike" kern="1200" cap="none" spc="0" normalizeH="0" baseline="0" noProof="0" dirty="0">
                        <a:ln>
                          <a:noFill/>
                        </a:ln>
                        <a:solidFill>
                          <a:srgbClr val="EBFFD2"/>
                        </a:solidFill>
                        <a:effectLst>
                          <a:outerShdw blurRad="38100" dist="38100" dir="2700000" algn="tl">
                            <a:srgbClr val="000000">
                              <a:alpha val="43137"/>
                            </a:srgbClr>
                          </a:outerShdw>
                        </a:effectLst>
                        <a:uLnTx/>
                        <a:uFillTx/>
                        <a:latin typeface="+mn-lt"/>
                        <a:ea typeface="+mn-ea"/>
                        <a:cs typeface="+mn-cs"/>
                      </a:endParaRPr>
                    </a:p>
                  </a:txBody>
                  <a:tcPr anchor="ctr" horzOverflow="overflow"/>
                </a:tc>
                <a:tc>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defRPr/>
                      </a:pPr>
                      <a:r>
                        <a:rPr kumimoji="0" lang="en-US" sz="2000" u="none" strike="noStrike" kern="1200" cap="none" spc="0" normalizeH="0" baseline="0" noProof="0" dirty="0">
                          <a:ln>
                            <a:noFill/>
                          </a:ln>
                          <a:effectLst>
                            <a:outerShdw blurRad="38100" dist="38100" dir="2700000" algn="tl">
                              <a:srgbClr val="000000">
                                <a:alpha val="43137"/>
                              </a:srgbClr>
                            </a:outerShdw>
                          </a:effectLst>
                          <a:uLnTx/>
                          <a:uFillTx/>
                        </a:rPr>
                        <a:t>20</a:t>
                      </a:r>
                      <a:endParaRPr kumimoji="0" lang="en-US" sz="2000" b="1" i="0" u="none" strike="noStrike" kern="1200" cap="none" spc="0" normalizeH="0" baseline="0" noProof="0" dirty="0">
                        <a:ln>
                          <a:noFill/>
                        </a:ln>
                        <a:solidFill>
                          <a:srgbClr val="EBFFD2"/>
                        </a:solidFill>
                        <a:effectLst>
                          <a:outerShdw blurRad="38100" dist="38100" dir="2700000" algn="tl">
                            <a:srgbClr val="000000">
                              <a:alpha val="43137"/>
                            </a:srgbClr>
                          </a:outerShdw>
                        </a:effectLst>
                        <a:uLnTx/>
                        <a:uFillTx/>
                        <a:latin typeface="+mn-lt"/>
                        <a:ea typeface="+mn-ea"/>
                        <a:cs typeface="+mn-cs"/>
                      </a:endParaRPr>
                    </a:p>
                  </a:txBody>
                  <a:tcPr anchor="ctr" horzOverflow="overflow"/>
                </a:tc>
                <a:tc>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defRPr/>
                      </a:pPr>
                      <a:r>
                        <a:rPr kumimoji="0" lang="en-US" sz="2000" u="none" strike="noStrike" kern="1200" cap="none" spc="0" normalizeH="0" baseline="0" noProof="0" dirty="0">
                          <a:ln>
                            <a:noFill/>
                          </a:ln>
                          <a:effectLst>
                            <a:outerShdw blurRad="38100" dist="38100" dir="2700000" algn="tl">
                              <a:srgbClr val="000000">
                                <a:alpha val="43137"/>
                              </a:srgbClr>
                            </a:outerShdw>
                          </a:effectLst>
                          <a:uLnTx/>
                          <a:uFillTx/>
                        </a:rPr>
                        <a:t>10</a:t>
                      </a:r>
                      <a:endParaRPr kumimoji="0" lang="en-US" sz="2000" b="1" i="0" u="none" strike="noStrike" kern="1200" cap="none" spc="0" normalizeH="0" baseline="0" noProof="0" dirty="0">
                        <a:ln>
                          <a:noFill/>
                        </a:ln>
                        <a:solidFill>
                          <a:srgbClr val="EBFFD2"/>
                        </a:solidFill>
                        <a:effectLst>
                          <a:outerShdw blurRad="38100" dist="38100" dir="2700000" algn="tl">
                            <a:srgbClr val="000000">
                              <a:alpha val="43137"/>
                            </a:srgbClr>
                          </a:outerShdw>
                        </a:effectLst>
                        <a:uLnTx/>
                        <a:uFillTx/>
                        <a:latin typeface="+mn-lt"/>
                        <a:ea typeface="+mn-ea"/>
                        <a:cs typeface="+mn-cs"/>
                      </a:endParaRPr>
                    </a:p>
                  </a:txBody>
                  <a:tcPr anchor="ctr" horzOverflow="overflow"/>
                </a:tc>
                <a:tc>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defRPr/>
                      </a:pPr>
                      <a:r>
                        <a:rPr kumimoji="0" lang="en-US" sz="2000" u="none" strike="noStrike" kern="1200" cap="none" spc="0" normalizeH="0" baseline="0" noProof="0" dirty="0">
                          <a:ln>
                            <a:noFill/>
                          </a:ln>
                          <a:effectLst>
                            <a:outerShdw blurRad="38100" dist="38100" dir="2700000" algn="tl">
                              <a:srgbClr val="000000">
                                <a:alpha val="43137"/>
                              </a:srgbClr>
                            </a:outerShdw>
                          </a:effectLst>
                          <a:uLnTx/>
                          <a:uFillTx/>
                        </a:rPr>
                        <a:t>0</a:t>
                      </a:r>
                      <a:endParaRPr kumimoji="0" lang="en-US" sz="2000" b="1" i="0" u="none" strike="noStrike" kern="1200" cap="none" spc="0" normalizeH="0" baseline="0" noProof="0" dirty="0">
                        <a:ln>
                          <a:noFill/>
                        </a:ln>
                        <a:solidFill>
                          <a:srgbClr val="EBFFD2"/>
                        </a:solidFill>
                        <a:effectLst>
                          <a:outerShdw blurRad="38100" dist="38100" dir="2700000" algn="tl">
                            <a:srgbClr val="000000">
                              <a:alpha val="43137"/>
                            </a:srgbClr>
                          </a:outerShdw>
                        </a:effectLst>
                        <a:uLnTx/>
                        <a:uFillTx/>
                        <a:latin typeface="+mn-lt"/>
                        <a:ea typeface="+mn-ea"/>
                        <a:cs typeface="+mn-cs"/>
                      </a:endParaRPr>
                    </a:p>
                  </a:txBody>
                  <a:tcPr anchor="ctr" horzOverflow="overflow"/>
                </a:tc>
                <a:tc>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defRPr/>
                      </a:pPr>
                      <a:r>
                        <a:rPr kumimoji="0" lang="en-US" sz="2000" u="none" strike="noStrike" kern="1200" cap="none" spc="0" normalizeH="0" baseline="0" noProof="0" dirty="0">
                          <a:ln>
                            <a:noFill/>
                          </a:ln>
                          <a:effectLst>
                            <a:outerShdw blurRad="38100" dist="38100" dir="2700000" algn="tl">
                              <a:srgbClr val="000000">
                                <a:alpha val="43137"/>
                              </a:srgbClr>
                            </a:outerShdw>
                          </a:effectLst>
                          <a:uLnTx/>
                          <a:uFillTx/>
                        </a:rPr>
                        <a:t>0</a:t>
                      </a:r>
                      <a:endParaRPr kumimoji="0" lang="en-US" sz="2000" b="1" i="0" u="none" strike="noStrike" kern="1200" cap="none" spc="0" normalizeH="0" baseline="0" noProof="0" dirty="0">
                        <a:ln>
                          <a:noFill/>
                        </a:ln>
                        <a:solidFill>
                          <a:srgbClr val="EBFFD2"/>
                        </a:solidFill>
                        <a:effectLst>
                          <a:outerShdw blurRad="38100" dist="38100" dir="2700000" algn="tl">
                            <a:srgbClr val="000000">
                              <a:alpha val="43137"/>
                            </a:srgbClr>
                          </a:outerShdw>
                        </a:effectLst>
                        <a:uLnTx/>
                        <a:uFillTx/>
                        <a:latin typeface="+mn-lt"/>
                        <a:ea typeface="+mn-ea"/>
                        <a:cs typeface="+mn-cs"/>
                      </a:endParaRPr>
                    </a:p>
                  </a:txBody>
                  <a:tcPr anchor="ctr" horzOverflow="overflow"/>
                </a:tc>
                <a:tc>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defRPr/>
                      </a:pPr>
                      <a:r>
                        <a:rPr kumimoji="0" lang="en-US" sz="2000" u="none" strike="noStrike" kern="1200" cap="none" spc="0" normalizeH="0" baseline="0" noProof="0" dirty="0">
                          <a:ln>
                            <a:noFill/>
                          </a:ln>
                          <a:effectLst>
                            <a:outerShdw blurRad="38100" dist="38100" dir="2700000" algn="tl">
                              <a:srgbClr val="000000">
                                <a:alpha val="43137"/>
                              </a:srgbClr>
                            </a:outerShdw>
                          </a:effectLst>
                          <a:uLnTx/>
                          <a:uFillTx/>
                        </a:rPr>
                        <a:t>0</a:t>
                      </a:r>
                      <a:endParaRPr kumimoji="0" lang="en-US" sz="2000" b="1" i="0" u="none" strike="noStrike" kern="1200" cap="none" spc="0" normalizeH="0" baseline="0" noProof="0" dirty="0">
                        <a:ln>
                          <a:noFill/>
                        </a:ln>
                        <a:solidFill>
                          <a:srgbClr val="EBFFD2"/>
                        </a:solidFill>
                        <a:effectLst>
                          <a:outerShdw blurRad="38100" dist="38100" dir="2700000" algn="tl">
                            <a:srgbClr val="000000">
                              <a:alpha val="43137"/>
                            </a:srgbClr>
                          </a:outerShdw>
                        </a:effectLst>
                        <a:uLnTx/>
                        <a:uFillTx/>
                        <a:latin typeface="+mn-lt"/>
                        <a:ea typeface="+mn-ea"/>
                        <a:cs typeface="+mn-cs"/>
                      </a:endParaRPr>
                    </a:p>
                  </a:txBody>
                  <a:tcPr anchor="ctr" horzOverflow="overflow"/>
                </a:tc>
                <a:extLst>
                  <a:ext uri="{0D108BD9-81ED-4DB2-BD59-A6C34878D82A}">
                    <a16:rowId xmlns:a16="http://schemas.microsoft.com/office/drawing/2014/main" val="10001"/>
                  </a:ext>
                </a:extLst>
              </a:tr>
              <a:tr h="457200">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defRPr/>
                      </a:pPr>
                      <a:r>
                        <a:rPr kumimoji="0" lang="en-US" sz="2000" u="none" strike="noStrike" kern="1200" cap="none" spc="0" normalizeH="0" baseline="0" noProof="0" dirty="0">
                          <a:ln>
                            <a:noFill/>
                          </a:ln>
                          <a:effectLst>
                            <a:outerShdw blurRad="38100" dist="38100" dir="2700000" algn="tl">
                              <a:srgbClr val="000000">
                                <a:alpha val="43137"/>
                              </a:srgbClr>
                            </a:outerShdw>
                          </a:effectLst>
                          <a:uLnTx/>
                          <a:uFillTx/>
                        </a:rPr>
                        <a:t>Code the middle tier</a:t>
                      </a:r>
                      <a:endParaRPr kumimoji="0" lang="en-US" sz="2000" b="1" i="0" u="none" strike="noStrike" kern="1200" cap="none" spc="0" normalizeH="0" baseline="0" noProof="0" dirty="0">
                        <a:ln>
                          <a:noFill/>
                        </a:ln>
                        <a:solidFill>
                          <a:srgbClr val="EBFFD2"/>
                        </a:solidFill>
                        <a:effectLst>
                          <a:outerShdw blurRad="38100" dist="38100" dir="2700000" algn="tl">
                            <a:srgbClr val="000000">
                              <a:alpha val="43137"/>
                            </a:srgbClr>
                          </a:outerShdw>
                        </a:effectLst>
                        <a:uLnTx/>
                        <a:uFillTx/>
                        <a:latin typeface="+mn-lt"/>
                        <a:ea typeface="+mn-ea"/>
                        <a:cs typeface="+mn-cs"/>
                      </a:endParaRPr>
                    </a:p>
                  </a:txBody>
                  <a:tcPr anchor="ctr" horzOverflow="overflow"/>
                </a:tc>
                <a:tc>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defRPr/>
                      </a:pPr>
                      <a:r>
                        <a:rPr kumimoji="0" lang="en-US" sz="2000" u="none" strike="noStrike" kern="1200" cap="none" spc="0" normalizeH="0" baseline="0" noProof="0" dirty="0">
                          <a:ln>
                            <a:noFill/>
                          </a:ln>
                          <a:effectLst>
                            <a:outerShdw blurRad="38100" dist="38100" dir="2700000" algn="tl">
                              <a:srgbClr val="000000">
                                <a:alpha val="43137"/>
                              </a:srgbClr>
                            </a:outerShdw>
                          </a:effectLst>
                          <a:uLnTx/>
                          <a:uFillTx/>
                        </a:rPr>
                        <a:t>Not </a:t>
                      </a:r>
                    </a:p>
                    <a:p>
                      <a:pPr marL="0" marR="0" lvl="0" indent="0" algn="ctr" defTabSz="914400" rtl="0" eaLnBrk="0" fontAlgn="base" latinLnBrk="0" hangingPunct="0">
                        <a:lnSpc>
                          <a:spcPct val="95000"/>
                        </a:lnSpc>
                        <a:spcBef>
                          <a:spcPct val="40000"/>
                        </a:spcBef>
                        <a:spcAft>
                          <a:spcPct val="0"/>
                        </a:spcAft>
                        <a:buClr>
                          <a:schemeClr val="tx1"/>
                        </a:buClr>
                        <a:buSzTx/>
                        <a:buFontTx/>
                        <a:buNone/>
                        <a:tabLst/>
                        <a:defRPr/>
                      </a:pPr>
                      <a:r>
                        <a:rPr kumimoji="0" lang="en-US" sz="2000" u="none" strike="noStrike" kern="1200" cap="none" spc="0" normalizeH="0" baseline="0" noProof="0" dirty="0">
                          <a:ln>
                            <a:noFill/>
                          </a:ln>
                          <a:effectLst>
                            <a:outerShdw blurRad="38100" dist="38100" dir="2700000" algn="tl">
                              <a:srgbClr val="000000">
                                <a:alpha val="43137"/>
                              </a:srgbClr>
                            </a:outerShdw>
                          </a:effectLst>
                          <a:uLnTx/>
                          <a:uFillTx/>
                        </a:rPr>
                        <a:t>Started</a:t>
                      </a:r>
                      <a:endParaRPr kumimoji="0" lang="en-US" sz="2000" b="1" i="0" u="none" strike="noStrike" kern="1200" cap="none" spc="0" normalizeH="0" baseline="0" noProof="0" dirty="0">
                        <a:ln>
                          <a:noFill/>
                        </a:ln>
                        <a:solidFill>
                          <a:srgbClr val="EBFFD2"/>
                        </a:solidFill>
                        <a:effectLst>
                          <a:outerShdw blurRad="38100" dist="38100" dir="2700000" algn="tl">
                            <a:srgbClr val="000000">
                              <a:alpha val="43137"/>
                            </a:srgbClr>
                          </a:outerShdw>
                        </a:effectLst>
                        <a:uLnTx/>
                        <a:uFillTx/>
                        <a:latin typeface="+mn-lt"/>
                        <a:ea typeface="+mn-ea"/>
                        <a:cs typeface="+mn-cs"/>
                      </a:endParaRPr>
                    </a:p>
                  </a:txBody>
                  <a:tcPr anchor="ctr" horzOverflow="overflow"/>
                </a:tc>
                <a:tc>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defRPr/>
                      </a:pPr>
                      <a:r>
                        <a:rPr kumimoji="0" lang="en-US" sz="2000" u="none" strike="noStrike" kern="1200" cap="none" spc="0" normalizeH="0" baseline="0" noProof="0" dirty="0">
                          <a:ln>
                            <a:noFill/>
                          </a:ln>
                          <a:effectLst>
                            <a:outerShdw blurRad="38100" dist="38100" dir="2700000" algn="tl">
                              <a:srgbClr val="000000">
                                <a:alpha val="43137"/>
                              </a:srgbClr>
                            </a:outerShdw>
                          </a:effectLst>
                          <a:uLnTx/>
                          <a:uFillTx/>
                        </a:rPr>
                        <a:t>8</a:t>
                      </a:r>
                      <a:endParaRPr kumimoji="0" lang="en-US" sz="2000" b="1" i="0" u="none" strike="noStrike" kern="1200" cap="none" spc="0" normalizeH="0" baseline="0" noProof="0" dirty="0">
                        <a:ln>
                          <a:noFill/>
                        </a:ln>
                        <a:solidFill>
                          <a:srgbClr val="EBFFD2"/>
                        </a:solidFill>
                        <a:effectLst>
                          <a:outerShdw blurRad="38100" dist="38100" dir="2700000" algn="tl">
                            <a:srgbClr val="000000">
                              <a:alpha val="43137"/>
                            </a:srgbClr>
                          </a:outerShdw>
                        </a:effectLst>
                        <a:uLnTx/>
                        <a:uFillTx/>
                        <a:latin typeface="+mn-lt"/>
                        <a:ea typeface="+mn-ea"/>
                        <a:cs typeface="+mn-cs"/>
                      </a:endParaRPr>
                    </a:p>
                  </a:txBody>
                  <a:tcPr anchor="ctr" horzOverflow="overflow"/>
                </a:tc>
                <a:tc>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defRPr/>
                      </a:pPr>
                      <a:r>
                        <a:rPr kumimoji="0" lang="en-US" sz="2000" u="none" strike="noStrike" kern="1200" cap="none" spc="0" normalizeH="0" baseline="0" noProof="0" dirty="0">
                          <a:ln>
                            <a:noFill/>
                          </a:ln>
                          <a:effectLst>
                            <a:outerShdw blurRad="38100" dist="38100" dir="2700000" algn="tl">
                              <a:srgbClr val="000000">
                                <a:alpha val="43137"/>
                              </a:srgbClr>
                            </a:outerShdw>
                          </a:effectLst>
                          <a:uLnTx/>
                          <a:uFillTx/>
                        </a:rPr>
                        <a:t>8</a:t>
                      </a:r>
                      <a:endParaRPr kumimoji="0" lang="en-US" sz="2000" b="1" i="0" u="none" strike="noStrike" kern="1200" cap="none" spc="0" normalizeH="0" baseline="0" noProof="0" dirty="0">
                        <a:ln>
                          <a:noFill/>
                        </a:ln>
                        <a:solidFill>
                          <a:srgbClr val="EBFFD2"/>
                        </a:solidFill>
                        <a:effectLst>
                          <a:outerShdw blurRad="38100" dist="38100" dir="2700000" algn="tl">
                            <a:srgbClr val="000000">
                              <a:alpha val="43137"/>
                            </a:srgbClr>
                          </a:outerShdw>
                        </a:effectLst>
                        <a:uLnTx/>
                        <a:uFillTx/>
                        <a:latin typeface="+mn-lt"/>
                        <a:ea typeface="+mn-ea"/>
                        <a:cs typeface="+mn-cs"/>
                      </a:endParaRPr>
                    </a:p>
                  </a:txBody>
                  <a:tcPr anchor="ctr" horzOverflow="overflow"/>
                </a:tc>
                <a:tc>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defRPr/>
                      </a:pPr>
                      <a:r>
                        <a:rPr kumimoji="0" lang="en-US" sz="2000" u="none" strike="noStrike" kern="1200" cap="none" spc="0" normalizeH="0" baseline="0" noProof="0" dirty="0">
                          <a:ln>
                            <a:noFill/>
                          </a:ln>
                          <a:effectLst>
                            <a:outerShdw blurRad="38100" dist="38100" dir="2700000" algn="tl">
                              <a:srgbClr val="000000">
                                <a:alpha val="43137"/>
                              </a:srgbClr>
                            </a:outerShdw>
                          </a:effectLst>
                          <a:uLnTx/>
                          <a:uFillTx/>
                        </a:rPr>
                        <a:t>8</a:t>
                      </a:r>
                      <a:endParaRPr kumimoji="0" lang="en-US" sz="2000" b="1" i="0" u="none" strike="noStrike" kern="1200" cap="none" spc="0" normalizeH="0" baseline="0" noProof="0" dirty="0">
                        <a:ln>
                          <a:noFill/>
                        </a:ln>
                        <a:solidFill>
                          <a:srgbClr val="EBFFD2"/>
                        </a:solidFill>
                        <a:effectLst>
                          <a:outerShdw blurRad="38100" dist="38100" dir="2700000" algn="tl">
                            <a:srgbClr val="000000">
                              <a:alpha val="43137"/>
                            </a:srgbClr>
                          </a:outerShdw>
                        </a:effectLst>
                        <a:uLnTx/>
                        <a:uFillTx/>
                        <a:latin typeface="+mn-lt"/>
                        <a:ea typeface="+mn-ea"/>
                        <a:cs typeface="+mn-cs"/>
                      </a:endParaRPr>
                    </a:p>
                  </a:txBody>
                  <a:tcPr anchor="ctr" horzOverflow="overflow"/>
                </a:tc>
                <a:tc>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defRPr/>
                      </a:pPr>
                      <a:r>
                        <a:rPr kumimoji="0" lang="en-US" sz="2000" u="none" strike="noStrike" kern="1200" cap="none" spc="0" normalizeH="0" baseline="0" noProof="0" dirty="0">
                          <a:ln>
                            <a:noFill/>
                          </a:ln>
                          <a:effectLst>
                            <a:outerShdw blurRad="38100" dist="38100" dir="2700000" algn="tl">
                              <a:srgbClr val="000000">
                                <a:alpha val="43137"/>
                              </a:srgbClr>
                            </a:outerShdw>
                          </a:effectLst>
                          <a:uLnTx/>
                          <a:uFillTx/>
                        </a:rPr>
                        <a:t>8</a:t>
                      </a:r>
                      <a:endParaRPr kumimoji="0" lang="en-US" sz="2000" b="1" i="0" u="none" strike="noStrike" kern="1200" cap="none" spc="0" normalizeH="0" baseline="0" noProof="0" dirty="0">
                        <a:ln>
                          <a:noFill/>
                        </a:ln>
                        <a:solidFill>
                          <a:srgbClr val="EBFFD2"/>
                        </a:solidFill>
                        <a:effectLst>
                          <a:outerShdw blurRad="38100" dist="38100" dir="2700000" algn="tl">
                            <a:srgbClr val="000000">
                              <a:alpha val="43137"/>
                            </a:srgbClr>
                          </a:outerShdw>
                        </a:effectLst>
                        <a:uLnTx/>
                        <a:uFillTx/>
                        <a:latin typeface="+mn-lt"/>
                        <a:ea typeface="+mn-ea"/>
                        <a:cs typeface="+mn-cs"/>
                      </a:endParaRPr>
                    </a:p>
                  </a:txBody>
                  <a:tcPr anchor="ctr" horzOverflow="overflow"/>
                </a:tc>
                <a:tc>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defRPr/>
                      </a:pPr>
                      <a:r>
                        <a:rPr kumimoji="0" lang="en-US" sz="2000" u="none" strike="noStrike" kern="1200" cap="none" spc="0" normalizeH="0" baseline="0" noProof="0" dirty="0">
                          <a:ln>
                            <a:noFill/>
                          </a:ln>
                          <a:effectLst>
                            <a:outerShdw blurRad="38100" dist="38100" dir="2700000" algn="tl">
                              <a:srgbClr val="000000">
                                <a:alpha val="43137"/>
                              </a:srgbClr>
                            </a:outerShdw>
                          </a:effectLst>
                          <a:uLnTx/>
                          <a:uFillTx/>
                        </a:rPr>
                        <a:t>8</a:t>
                      </a:r>
                      <a:endParaRPr kumimoji="0" lang="en-US" sz="2000" b="1" i="0" u="none" strike="noStrike" kern="1200" cap="none" spc="0" normalizeH="0" baseline="0" noProof="0" dirty="0">
                        <a:ln>
                          <a:noFill/>
                        </a:ln>
                        <a:solidFill>
                          <a:srgbClr val="EBFFD2"/>
                        </a:solidFill>
                        <a:effectLst>
                          <a:outerShdw blurRad="38100" dist="38100" dir="2700000" algn="tl">
                            <a:srgbClr val="000000">
                              <a:alpha val="43137"/>
                            </a:srgbClr>
                          </a:outerShdw>
                        </a:effectLst>
                        <a:uLnTx/>
                        <a:uFillTx/>
                        <a:latin typeface="+mn-lt"/>
                        <a:ea typeface="+mn-ea"/>
                        <a:cs typeface="+mn-cs"/>
                      </a:endParaRPr>
                    </a:p>
                  </a:txBody>
                  <a:tcPr anchor="ctr" horzOverflow="overflow"/>
                </a:tc>
                <a:extLst>
                  <a:ext uri="{0D108BD9-81ED-4DB2-BD59-A6C34878D82A}">
                    <a16:rowId xmlns:a16="http://schemas.microsoft.com/office/drawing/2014/main" val="10002"/>
                  </a:ext>
                </a:extLst>
              </a:tr>
              <a:tr h="381000">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defRPr/>
                      </a:pPr>
                      <a:r>
                        <a:rPr kumimoji="0" lang="en-US" sz="2000" u="none" strike="noStrike" kern="1200" cap="none" spc="0" normalizeH="0" baseline="0" noProof="0" dirty="0">
                          <a:ln>
                            <a:noFill/>
                          </a:ln>
                          <a:effectLst>
                            <a:outerShdw blurRad="38100" dist="38100" dir="2700000" algn="tl">
                              <a:srgbClr val="000000">
                                <a:alpha val="43137"/>
                              </a:srgbClr>
                            </a:outerShdw>
                          </a:effectLst>
                          <a:uLnTx/>
                          <a:uFillTx/>
                        </a:rPr>
                        <a:t>Test the middle tier</a:t>
                      </a:r>
                      <a:endParaRPr kumimoji="0" lang="en-US" sz="2000" b="1" i="0" u="none" strike="noStrike" kern="1200" cap="none" spc="0" normalizeH="0" baseline="0" noProof="0" dirty="0">
                        <a:ln>
                          <a:noFill/>
                        </a:ln>
                        <a:solidFill>
                          <a:srgbClr val="EBFFD2"/>
                        </a:solidFill>
                        <a:effectLst>
                          <a:outerShdw blurRad="38100" dist="38100" dir="2700000" algn="tl">
                            <a:srgbClr val="000000">
                              <a:alpha val="43137"/>
                            </a:srgbClr>
                          </a:outerShdw>
                        </a:effectLst>
                        <a:uLnTx/>
                        <a:uFillTx/>
                        <a:latin typeface="+mn-lt"/>
                        <a:ea typeface="+mn-ea"/>
                        <a:cs typeface="+mn-cs"/>
                      </a:endParaRPr>
                    </a:p>
                  </a:txBody>
                  <a:tcPr anchor="ctr" horzOverflow="overflow"/>
                </a:tc>
                <a:tc>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defRPr/>
                      </a:pPr>
                      <a:r>
                        <a:rPr kumimoji="0" lang="en-US" sz="2000" u="none" strike="noStrike" kern="1200" cap="none" spc="0" normalizeH="0" baseline="0" noProof="0" dirty="0">
                          <a:ln>
                            <a:noFill/>
                          </a:ln>
                          <a:effectLst>
                            <a:outerShdw blurRad="38100" dist="38100" dir="2700000" algn="tl">
                              <a:srgbClr val="000000">
                                <a:alpha val="43137"/>
                              </a:srgbClr>
                            </a:outerShdw>
                          </a:effectLst>
                          <a:uLnTx/>
                          <a:uFillTx/>
                        </a:rPr>
                        <a:t>In Progress</a:t>
                      </a:r>
                      <a:endParaRPr kumimoji="0" lang="en-US" sz="2000" b="1" i="0" u="none" strike="noStrike" kern="1200" cap="none" spc="0" normalizeH="0" baseline="0" noProof="0" dirty="0">
                        <a:ln>
                          <a:noFill/>
                        </a:ln>
                        <a:solidFill>
                          <a:srgbClr val="EBFFD2"/>
                        </a:solidFill>
                        <a:effectLst>
                          <a:outerShdw blurRad="38100" dist="38100" dir="2700000" algn="tl">
                            <a:srgbClr val="000000">
                              <a:alpha val="43137"/>
                            </a:srgbClr>
                          </a:outerShdw>
                        </a:effectLst>
                        <a:uLnTx/>
                        <a:uFillTx/>
                        <a:latin typeface="+mn-lt"/>
                        <a:ea typeface="+mn-ea"/>
                        <a:cs typeface="+mn-cs"/>
                      </a:endParaRPr>
                    </a:p>
                  </a:txBody>
                  <a:tcPr anchor="ctr" horzOverflow="overflow"/>
                </a:tc>
                <a:tc>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defRPr/>
                      </a:pPr>
                      <a:r>
                        <a:rPr kumimoji="0" lang="en-US" sz="2000" u="none" strike="noStrike" kern="1200" cap="none" spc="0" normalizeH="0" baseline="0" noProof="0" dirty="0">
                          <a:ln>
                            <a:noFill/>
                          </a:ln>
                          <a:effectLst>
                            <a:outerShdw blurRad="38100" dist="38100" dir="2700000" algn="tl">
                              <a:srgbClr val="000000">
                                <a:alpha val="43137"/>
                              </a:srgbClr>
                            </a:outerShdw>
                          </a:effectLst>
                          <a:uLnTx/>
                          <a:uFillTx/>
                        </a:rPr>
                        <a:t>24</a:t>
                      </a:r>
                      <a:endParaRPr kumimoji="0" lang="en-US" sz="2000" b="1" i="0" u="none" strike="noStrike" kern="1200" cap="none" spc="0" normalizeH="0" baseline="0" noProof="0" dirty="0">
                        <a:ln>
                          <a:noFill/>
                        </a:ln>
                        <a:solidFill>
                          <a:srgbClr val="EBFFD2"/>
                        </a:solidFill>
                        <a:effectLst>
                          <a:outerShdw blurRad="38100" dist="38100" dir="2700000" algn="tl">
                            <a:srgbClr val="000000">
                              <a:alpha val="43137"/>
                            </a:srgbClr>
                          </a:outerShdw>
                        </a:effectLst>
                        <a:uLnTx/>
                        <a:uFillTx/>
                        <a:latin typeface="+mn-lt"/>
                        <a:ea typeface="+mn-ea"/>
                        <a:cs typeface="+mn-cs"/>
                      </a:endParaRPr>
                    </a:p>
                  </a:txBody>
                  <a:tcPr anchor="ctr" horzOverflow="overflow"/>
                </a:tc>
                <a:tc>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defRPr/>
                      </a:pPr>
                      <a:r>
                        <a:rPr kumimoji="0" lang="en-US" sz="2000" u="none" strike="noStrike" kern="1200" cap="none" spc="0" normalizeH="0" baseline="0" noProof="0" dirty="0">
                          <a:ln>
                            <a:noFill/>
                          </a:ln>
                          <a:effectLst>
                            <a:outerShdw blurRad="38100" dist="38100" dir="2700000" algn="tl">
                              <a:srgbClr val="000000">
                                <a:alpha val="43137"/>
                              </a:srgbClr>
                            </a:outerShdw>
                          </a:effectLst>
                          <a:uLnTx/>
                          <a:uFillTx/>
                        </a:rPr>
                        <a:t>20</a:t>
                      </a:r>
                      <a:endParaRPr kumimoji="0" lang="en-US" sz="2000" b="1" i="0" u="none" strike="noStrike" kern="1200" cap="none" spc="0" normalizeH="0" baseline="0" noProof="0" dirty="0">
                        <a:ln>
                          <a:noFill/>
                        </a:ln>
                        <a:solidFill>
                          <a:srgbClr val="EBFFD2"/>
                        </a:solidFill>
                        <a:effectLst>
                          <a:outerShdw blurRad="38100" dist="38100" dir="2700000" algn="tl">
                            <a:srgbClr val="000000">
                              <a:alpha val="43137"/>
                            </a:srgbClr>
                          </a:outerShdw>
                        </a:effectLst>
                        <a:uLnTx/>
                        <a:uFillTx/>
                        <a:latin typeface="+mn-lt"/>
                        <a:ea typeface="+mn-ea"/>
                        <a:cs typeface="+mn-cs"/>
                      </a:endParaRPr>
                    </a:p>
                  </a:txBody>
                  <a:tcPr anchor="ctr" horzOverflow="overflow"/>
                </a:tc>
                <a:tc>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defRPr/>
                      </a:pPr>
                      <a:r>
                        <a:rPr kumimoji="0" lang="en-US" sz="2000" u="none" strike="noStrike" kern="1200" cap="none" spc="0" normalizeH="0" baseline="0" noProof="0" dirty="0">
                          <a:ln>
                            <a:noFill/>
                          </a:ln>
                          <a:effectLst>
                            <a:outerShdw blurRad="38100" dist="38100" dir="2700000" algn="tl">
                              <a:srgbClr val="000000">
                                <a:alpha val="43137"/>
                              </a:srgbClr>
                            </a:outerShdw>
                          </a:effectLst>
                          <a:uLnTx/>
                          <a:uFillTx/>
                        </a:rPr>
                        <a:t>30</a:t>
                      </a:r>
                      <a:endParaRPr kumimoji="0" lang="en-US" sz="2000" b="1" i="0" u="none" strike="noStrike" kern="1200" cap="none" spc="0" normalizeH="0" baseline="0" noProof="0" dirty="0">
                        <a:ln>
                          <a:noFill/>
                        </a:ln>
                        <a:solidFill>
                          <a:srgbClr val="EBFFD2"/>
                        </a:solidFill>
                        <a:effectLst>
                          <a:outerShdw blurRad="38100" dist="38100" dir="2700000" algn="tl">
                            <a:srgbClr val="000000">
                              <a:alpha val="43137"/>
                            </a:srgbClr>
                          </a:outerShdw>
                        </a:effectLst>
                        <a:uLnTx/>
                        <a:uFillTx/>
                        <a:latin typeface="+mn-lt"/>
                        <a:ea typeface="+mn-ea"/>
                        <a:cs typeface="+mn-cs"/>
                      </a:endParaRPr>
                    </a:p>
                  </a:txBody>
                  <a:tcPr anchor="ctr" horzOverflow="overflow"/>
                </a:tc>
                <a:tc>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defRPr/>
                      </a:pPr>
                      <a:r>
                        <a:rPr kumimoji="0" lang="en-US" sz="2000" u="none" strike="noStrike" kern="1200" cap="none" spc="0" normalizeH="0" baseline="0" noProof="0" dirty="0">
                          <a:ln>
                            <a:noFill/>
                          </a:ln>
                          <a:effectLst>
                            <a:outerShdw blurRad="38100" dist="38100" dir="2700000" algn="tl">
                              <a:srgbClr val="000000">
                                <a:alpha val="43137"/>
                              </a:srgbClr>
                            </a:outerShdw>
                          </a:effectLst>
                          <a:uLnTx/>
                          <a:uFillTx/>
                        </a:rPr>
                        <a:t>25</a:t>
                      </a:r>
                      <a:endParaRPr kumimoji="0" lang="en-US" sz="2000" b="1" i="0" u="none" strike="noStrike" kern="1200" cap="none" spc="0" normalizeH="0" baseline="0" noProof="0" dirty="0">
                        <a:ln>
                          <a:noFill/>
                        </a:ln>
                        <a:solidFill>
                          <a:srgbClr val="EBFFD2"/>
                        </a:solidFill>
                        <a:effectLst>
                          <a:outerShdw blurRad="38100" dist="38100" dir="2700000" algn="tl">
                            <a:srgbClr val="000000">
                              <a:alpha val="43137"/>
                            </a:srgbClr>
                          </a:outerShdw>
                        </a:effectLst>
                        <a:uLnTx/>
                        <a:uFillTx/>
                        <a:latin typeface="+mn-lt"/>
                        <a:ea typeface="+mn-ea"/>
                        <a:cs typeface="+mn-cs"/>
                      </a:endParaRPr>
                    </a:p>
                  </a:txBody>
                  <a:tcPr anchor="ctr" horzOverflow="overflow"/>
                </a:tc>
                <a:tc>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defRPr/>
                      </a:pPr>
                      <a:r>
                        <a:rPr kumimoji="0" lang="en-US" sz="2000" u="none" strike="noStrike" kern="1200" cap="none" spc="0" normalizeH="0" baseline="0" noProof="0" dirty="0">
                          <a:ln>
                            <a:noFill/>
                          </a:ln>
                          <a:effectLst>
                            <a:outerShdw blurRad="38100" dist="38100" dir="2700000" algn="tl">
                              <a:srgbClr val="000000">
                                <a:alpha val="43137"/>
                              </a:srgbClr>
                            </a:outerShdw>
                          </a:effectLst>
                          <a:uLnTx/>
                          <a:uFillTx/>
                        </a:rPr>
                        <a:t>20</a:t>
                      </a:r>
                      <a:endParaRPr kumimoji="0" lang="en-US" sz="2000" b="1" i="0" u="none" strike="noStrike" kern="1200" cap="none" spc="0" normalizeH="0" baseline="0" noProof="0" dirty="0">
                        <a:ln>
                          <a:noFill/>
                        </a:ln>
                        <a:solidFill>
                          <a:srgbClr val="EBFFD2"/>
                        </a:solidFill>
                        <a:effectLst>
                          <a:outerShdw blurRad="38100" dist="38100" dir="2700000" algn="tl">
                            <a:srgbClr val="000000">
                              <a:alpha val="43137"/>
                            </a:srgbClr>
                          </a:outerShdw>
                        </a:effectLst>
                        <a:uLnTx/>
                        <a:uFillTx/>
                        <a:latin typeface="+mn-lt"/>
                        <a:ea typeface="+mn-ea"/>
                        <a:cs typeface="+mn-cs"/>
                      </a:endParaRPr>
                    </a:p>
                  </a:txBody>
                  <a:tcPr anchor="ctr" horzOverflow="overflow"/>
                </a:tc>
                <a:extLst>
                  <a:ext uri="{0D108BD9-81ED-4DB2-BD59-A6C34878D82A}">
                    <a16:rowId xmlns:a16="http://schemas.microsoft.com/office/drawing/2014/main" val="10003"/>
                  </a:ext>
                </a:extLst>
              </a:tr>
              <a:tr h="457200">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defRPr/>
                      </a:pPr>
                      <a:r>
                        <a:rPr kumimoji="0" lang="en-US" sz="2000" u="none" strike="noStrike" kern="1200" cap="none" spc="0" normalizeH="0" baseline="0" noProof="0" dirty="0">
                          <a:ln>
                            <a:noFill/>
                          </a:ln>
                          <a:effectLst>
                            <a:outerShdw blurRad="38100" dist="38100" dir="2700000" algn="tl">
                              <a:srgbClr val="000000">
                                <a:alpha val="43137"/>
                              </a:srgbClr>
                            </a:outerShdw>
                          </a:effectLst>
                          <a:uLnTx/>
                          <a:uFillTx/>
                        </a:rPr>
                        <a:t>Write online help</a:t>
                      </a:r>
                      <a:endParaRPr kumimoji="0" lang="en-US" sz="2000" b="1" i="0" u="none" strike="noStrike" kern="1200" cap="none" spc="0" normalizeH="0" baseline="0" noProof="0" dirty="0">
                        <a:ln>
                          <a:noFill/>
                        </a:ln>
                        <a:solidFill>
                          <a:srgbClr val="EBFFD2"/>
                        </a:solidFill>
                        <a:effectLst>
                          <a:outerShdw blurRad="38100" dist="38100" dir="2700000" algn="tl">
                            <a:srgbClr val="000000">
                              <a:alpha val="43137"/>
                            </a:srgbClr>
                          </a:outerShdw>
                        </a:effectLst>
                        <a:uLnTx/>
                        <a:uFillTx/>
                        <a:latin typeface="+mn-lt"/>
                        <a:ea typeface="+mn-ea"/>
                        <a:cs typeface="+mn-cs"/>
                      </a:endParaRPr>
                    </a:p>
                  </a:txBody>
                  <a:tcPr anchor="ctr" horzOverflow="overflow"/>
                </a:tc>
                <a:tc>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defRPr/>
                      </a:pPr>
                      <a:r>
                        <a:rPr kumimoji="0" lang="en-US" sz="2000" u="none" strike="noStrike" kern="1200" cap="none" spc="0" normalizeH="0" baseline="0" noProof="0" dirty="0">
                          <a:ln>
                            <a:noFill/>
                          </a:ln>
                          <a:effectLst>
                            <a:outerShdw blurRad="38100" dist="38100" dir="2700000" algn="tl">
                              <a:srgbClr val="000000">
                                <a:alpha val="43137"/>
                              </a:srgbClr>
                            </a:outerShdw>
                          </a:effectLst>
                          <a:uLnTx/>
                          <a:uFillTx/>
                        </a:rPr>
                        <a:t>Completed</a:t>
                      </a:r>
                      <a:endParaRPr kumimoji="0" lang="en-US" sz="2000" b="1" i="0" u="none" strike="noStrike" kern="1200" cap="none" spc="0" normalizeH="0" baseline="0" noProof="0" dirty="0">
                        <a:ln>
                          <a:noFill/>
                        </a:ln>
                        <a:solidFill>
                          <a:srgbClr val="EBFFD2"/>
                        </a:solidFill>
                        <a:effectLst>
                          <a:outerShdw blurRad="38100" dist="38100" dir="2700000" algn="tl">
                            <a:srgbClr val="000000">
                              <a:alpha val="43137"/>
                            </a:srgbClr>
                          </a:outerShdw>
                        </a:effectLst>
                        <a:uLnTx/>
                        <a:uFillTx/>
                        <a:latin typeface="+mn-lt"/>
                        <a:ea typeface="+mn-ea"/>
                        <a:cs typeface="+mn-cs"/>
                      </a:endParaRPr>
                    </a:p>
                  </a:txBody>
                  <a:tcPr anchor="ctr" horzOverflow="overflow"/>
                </a:tc>
                <a:tc>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defRPr/>
                      </a:pPr>
                      <a:r>
                        <a:rPr kumimoji="0" lang="en-US" sz="2000" u="none" strike="noStrike" kern="1200" cap="none" spc="0" normalizeH="0" baseline="0" noProof="0" dirty="0">
                          <a:ln>
                            <a:noFill/>
                          </a:ln>
                          <a:effectLst>
                            <a:outerShdw blurRad="38100" dist="38100" dir="2700000" algn="tl">
                              <a:srgbClr val="000000">
                                <a:alpha val="43137"/>
                              </a:srgbClr>
                            </a:outerShdw>
                          </a:effectLst>
                          <a:uLnTx/>
                          <a:uFillTx/>
                        </a:rPr>
                        <a:t>12</a:t>
                      </a:r>
                      <a:endParaRPr kumimoji="0" lang="en-US" sz="2000" b="1" i="0" u="none" strike="noStrike" kern="1200" cap="none" spc="0" normalizeH="0" baseline="0" noProof="0" dirty="0">
                        <a:ln>
                          <a:noFill/>
                        </a:ln>
                        <a:solidFill>
                          <a:srgbClr val="EBFFD2"/>
                        </a:solidFill>
                        <a:effectLst>
                          <a:outerShdw blurRad="38100" dist="38100" dir="2700000" algn="tl">
                            <a:srgbClr val="000000">
                              <a:alpha val="43137"/>
                            </a:srgbClr>
                          </a:outerShdw>
                        </a:effectLst>
                        <a:uLnTx/>
                        <a:uFillTx/>
                        <a:latin typeface="+mn-lt"/>
                        <a:ea typeface="+mn-ea"/>
                        <a:cs typeface="+mn-cs"/>
                      </a:endParaRPr>
                    </a:p>
                  </a:txBody>
                  <a:tcPr anchor="ctr" horzOverflow="overflow"/>
                </a:tc>
                <a:tc>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defRPr/>
                      </a:pPr>
                      <a:r>
                        <a:rPr kumimoji="0" lang="en-US" sz="2000" u="none" strike="noStrike" kern="1200" cap="none" spc="0" normalizeH="0" baseline="0" noProof="0" dirty="0">
                          <a:ln>
                            <a:noFill/>
                          </a:ln>
                          <a:effectLst>
                            <a:outerShdw blurRad="38100" dist="38100" dir="2700000" algn="tl">
                              <a:srgbClr val="000000">
                                <a:alpha val="43137"/>
                              </a:srgbClr>
                            </a:outerShdw>
                          </a:effectLst>
                          <a:uLnTx/>
                          <a:uFillTx/>
                        </a:rPr>
                        <a:t>12</a:t>
                      </a:r>
                      <a:endParaRPr kumimoji="0" lang="en-US" sz="2000" b="1" i="0" u="none" strike="noStrike" kern="1200" cap="none" spc="0" normalizeH="0" baseline="0" noProof="0" dirty="0">
                        <a:ln>
                          <a:noFill/>
                        </a:ln>
                        <a:solidFill>
                          <a:srgbClr val="EBFFD2"/>
                        </a:solidFill>
                        <a:effectLst>
                          <a:outerShdw blurRad="38100" dist="38100" dir="2700000" algn="tl">
                            <a:srgbClr val="000000">
                              <a:alpha val="43137"/>
                            </a:srgbClr>
                          </a:outerShdw>
                        </a:effectLst>
                        <a:uLnTx/>
                        <a:uFillTx/>
                        <a:latin typeface="+mn-lt"/>
                        <a:ea typeface="+mn-ea"/>
                        <a:cs typeface="+mn-cs"/>
                      </a:endParaRPr>
                    </a:p>
                  </a:txBody>
                  <a:tcPr anchor="ctr" horzOverflow="overflow"/>
                </a:tc>
                <a:tc>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defRPr/>
                      </a:pPr>
                      <a:r>
                        <a:rPr kumimoji="0" lang="en-US" sz="2000" u="none" strike="noStrike" kern="1200" cap="none" spc="0" normalizeH="0" baseline="0" noProof="0" dirty="0">
                          <a:ln>
                            <a:noFill/>
                          </a:ln>
                          <a:effectLst>
                            <a:outerShdw blurRad="38100" dist="38100" dir="2700000" algn="tl">
                              <a:srgbClr val="000000">
                                <a:alpha val="43137"/>
                              </a:srgbClr>
                            </a:outerShdw>
                          </a:effectLst>
                          <a:uLnTx/>
                          <a:uFillTx/>
                        </a:rPr>
                        <a:t>12</a:t>
                      </a:r>
                      <a:endParaRPr kumimoji="0" lang="en-US" sz="2000" b="1" i="0" u="none" strike="noStrike" kern="1200" cap="none" spc="0" normalizeH="0" baseline="0" noProof="0" dirty="0">
                        <a:ln>
                          <a:noFill/>
                        </a:ln>
                        <a:solidFill>
                          <a:srgbClr val="EBFFD2"/>
                        </a:solidFill>
                        <a:effectLst>
                          <a:outerShdw blurRad="38100" dist="38100" dir="2700000" algn="tl">
                            <a:srgbClr val="000000">
                              <a:alpha val="43137"/>
                            </a:srgbClr>
                          </a:outerShdw>
                        </a:effectLst>
                        <a:uLnTx/>
                        <a:uFillTx/>
                        <a:latin typeface="+mn-lt"/>
                        <a:ea typeface="+mn-ea"/>
                        <a:cs typeface="+mn-cs"/>
                      </a:endParaRPr>
                    </a:p>
                  </a:txBody>
                  <a:tcPr anchor="ctr" horzOverflow="overflow"/>
                </a:tc>
                <a:tc>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defRPr/>
                      </a:pPr>
                      <a:r>
                        <a:rPr kumimoji="0" lang="en-US" sz="2000" u="none" strike="noStrike" kern="1200" cap="none" spc="0" normalizeH="0" baseline="0" noProof="0" dirty="0">
                          <a:ln>
                            <a:noFill/>
                          </a:ln>
                          <a:effectLst>
                            <a:outerShdw blurRad="38100" dist="38100" dir="2700000" algn="tl">
                              <a:srgbClr val="000000">
                                <a:alpha val="43137"/>
                              </a:srgbClr>
                            </a:outerShdw>
                          </a:effectLst>
                          <a:uLnTx/>
                          <a:uFillTx/>
                        </a:rPr>
                        <a:t>12</a:t>
                      </a:r>
                      <a:endParaRPr kumimoji="0" lang="en-US" sz="2000" b="1" i="0" u="none" strike="noStrike" kern="1200" cap="none" spc="0" normalizeH="0" baseline="0" noProof="0" dirty="0">
                        <a:ln>
                          <a:noFill/>
                        </a:ln>
                        <a:solidFill>
                          <a:srgbClr val="EBFFD2"/>
                        </a:solidFill>
                        <a:effectLst>
                          <a:outerShdw blurRad="38100" dist="38100" dir="2700000" algn="tl">
                            <a:srgbClr val="000000">
                              <a:alpha val="43137"/>
                            </a:srgbClr>
                          </a:outerShdw>
                        </a:effectLst>
                        <a:uLnTx/>
                        <a:uFillTx/>
                        <a:latin typeface="+mn-lt"/>
                        <a:ea typeface="+mn-ea"/>
                        <a:cs typeface="+mn-cs"/>
                      </a:endParaRPr>
                    </a:p>
                  </a:txBody>
                  <a:tcPr anchor="ctr" horzOverflow="overflow"/>
                </a:tc>
                <a:tc>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defRPr/>
                      </a:pPr>
                      <a:r>
                        <a:rPr kumimoji="0" lang="en-US" sz="2000" u="none" strike="noStrike" kern="1200" cap="none" spc="0" normalizeH="0" baseline="0" noProof="0" dirty="0">
                          <a:ln>
                            <a:noFill/>
                          </a:ln>
                          <a:effectLst>
                            <a:outerShdw blurRad="38100" dist="38100" dir="2700000" algn="tl">
                              <a:srgbClr val="000000">
                                <a:alpha val="43137"/>
                              </a:srgbClr>
                            </a:outerShdw>
                          </a:effectLst>
                          <a:uLnTx/>
                          <a:uFillTx/>
                        </a:rPr>
                        <a:t>0</a:t>
                      </a:r>
                      <a:endParaRPr kumimoji="0" lang="en-US" sz="2000" b="1" i="0" u="none" strike="noStrike" kern="1200" cap="none" spc="0" normalizeH="0" baseline="0" noProof="0" dirty="0">
                        <a:ln>
                          <a:noFill/>
                        </a:ln>
                        <a:solidFill>
                          <a:srgbClr val="EBFFD2"/>
                        </a:solidFill>
                        <a:effectLst>
                          <a:outerShdw blurRad="38100" dist="38100" dir="2700000" algn="tl">
                            <a:srgbClr val="000000">
                              <a:alpha val="43137"/>
                            </a:srgbClr>
                          </a:outerShdw>
                        </a:effectLst>
                        <a:uLnTx/>
                        <a:uFillTx/>
                        <a:latin typeface="+mn-lt"/>
                        <a:ea typeface="+mn-ea"/>
                        <a:cs typeface="+mn-cs"/>
                      </a:endParaRPr>
                    </a:p>
                  </a:txBody>
                  <a:tcPr anchor="ctr" horzOverflow="overflow"/>
                </a:tc>
                <a:extLst>
                  <a:ext uri="{0D108BD9-81ED-4DB2-BD59-A6C34878D82A}">
                    <a16:rowId xmlns:a16="http://schemas.microsoft.com/office/drawing/2014/main" val="10004"/>
                  </a:ext>
                </a:extLst>
              </a:tr>
              <a:tr h="381000">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defRPr/>
                      </a:pPr>
                      <a:r>
                        <a:rPr kumimoji="0" lang="en-US" sz="2000" u="none" strike="noStrike" kern="1200" cap="none" spc="0" normalizeH="0" baseline="0" noProof="0" dirty="0">
                          <a:ln>
                            <a:noFill/>
                          </a:ln>
                          <a:effectLst>
                            <a:outerShdw blurRad="38100" dist="38100" dir="2700000" algn="tl">
                              <a:srgbClr val="000000">
                                <a:alpha val="43137"/>
                              </a:srgbClr>
                            </a:outerShdw>
                          </a:effectLst>
                          <a:uLnTx/>
                          <a:uFillTx/>
                        </a:rPr>
                        <a:t>Write the foo class</a:t>
                      </a:r>
                      <a:endParaRPr kumimoji="0" lang="en-US" sz="2000" b="1" i="0" u="none" strike="noStrike" kern="1200" cap="none" spc="0" normalizeH="0" baseline="0" noProof="0" dirty="0">
                        <a:ln>
                          <a:noFill/>
                        </a:ln>
                        <a:solidFill>
                          <a:srgbClr val="EBFFD2"/>
                        </a:solidFill>
                        <a:effectLst>
                          <a:outerShdw blurRad="38100" dist="38100" dir="2700000" algn="tl">
                            <a:srgbClr val="000000">
                              <a:alpha val="43137"/>
                            </a:srgbClr>
                          </a:outerShdw>
                        </a:effectLst>
                        <a:uLnTx/>
                        <a:uFillTx/>
                        <a:latin typeface="+mn-lt"/>
                        <a:ea typeface="+mn-ea"/>
                        <a:cs typeface="+mn-cs"/>
                      </a:endParaRPr>
                    </a:p>
                  </a:txBody>
                  <a:tcPr anchor="ctr" horzOverflow="overflow"/>
                </a:tc>
                <a:tc>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defRPr/>
                      </a:pPr>
                      <a:r>
                        <a:rPr kumimoji="0" lang="en-US" sz="2000" u="none" strike="noStrike" kern="1200" cap="none" spc="0" normalizeH="0" baseline="0" noProof="0" dirty="0">
                          <a:ln>
                            <a:noFill/>
                          </a:ln>
                          <a:effectLst>
                            <a:outerShdw blurRad="38100" dist="38100" dir="2700000" algn="tl">
                              <a:srgbClr val="000000">
                                <a:alpha val="43137"/>
                              </a:srgbClr>
                            </a:outerShdw>
                          </a:effectLst>
                          <a:uLnTx/>
                          <a:uFillTx/>
                        </a:rPr>
                        <a:t>Completed</a:t>
                      </a:r>
                      <a:endParaRPr kumimoji="0" lang="en-US" sz="2000" b="1" i="0" u="none" strike="noStrike" kern="1200" cap="none" spc="0" normalizeH="0" baseline="0" noProof="0" dirty="0">
                        <a:ln>
                          <a:noFill/>
                        </a:ln>
                        <a:solidFill>
                          <a:srgbClr val="EBFFD2"/>
                        </a:solidFill>
                        <a:effectLst>
                          <a:outerShdw blurRad="38100" dist="38100" dir="2700000" algn="tl">
                            <a:srgbClr val="000000">
                              <a:alpha val="43137"/>
                            </a:srgbClr>
                          </a:outerShdw>
                        </a:effectLst>
                        <a:uLnTx/>
                        <a:uFillTx/>
                        <a:latin typeface="+mn-lt"/>
                        <a:ea typeface="+mn-ea"/>
                        <a:cs typeface="+mn-cs"/>
                      </a:endParaRPr>
                    </a:p>
                  </a:txBody>
                  <a:tcPr anchor="ctr" horzOverflow="overflow"/>
                </a:tc>
                <a:tc>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defRPr/>
                      </a:pPr>
                      <a:r>
                        <a:rPr kumimoji="0" lang="en-US" sz="2000" u="none" strike="noStrike" kern="1200" cap="none" spc="0" normalizeH="0" baseline="0" noProof="0" dirty="0">
                          <a:ln>
                            <a:noFill/>
                          </a:ln>
                          <a:effectLst>
                            <a:outerShdw blurRad="38100" dist="38100" dir="2700000" algn="tl">
                              <a:srgbClr val="000000">
                                <a:alpha val="43137"/>
                              </a:srgbClr>
                            </a:outerShdw>
                          </a:effectLst>
                          <a:uLnTx/>
                          <a:uFillTx/>
                        </a:rPr>
                        <a:t>12</a:t>
                      </a:r>
                      <a:endParaRPr kumimoji="0" lang="en-US" sz="2000" b="1" i="0" u="none" strike="noStrike" kern="1200" cap="none" spc="0" normalizeH="0" baseline="0" noProof="0" dirty="0">
                        <a:ln>
                          <a:noFill/>
                        </a:ln>
                        <a:solidFill>
                          <a:srgbClr val="EBFFD2"/>
                        </a:solidFill>
                        <a:effectLst>
                          <a:outerShdw blurRad="38100" dist="38100" dir="2700000" algn="tl">
                            <a:srgbClr val="000000">
                              <a:alpha val="43137"/>
                            </a:srgbClr>
                          </a:outerShdw>
                        </a:effectLst>
                        <a:uLnTx/>
                        <a:uFillTx/>
                        <a:latin typeface="+mn-lt"/>
                        <a:ea typeface="+mn-ea"/>
                        <a:cs typeface="+mn-cs"/>
                      </a:endParaRPr>
                    </a:p>
                  </a:txBody>
                  <a:tcPr anchor="ctr" horzOverflow="overflow"/>
                </a:tc>
                <a:tc>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defRPr/>
                      </a:pPr>
                      <a:r>
                        <a:rPr kumimoji="0" lang="en-US" sz="2000" u="none" strike="noStrike" kern="1200" cap="none" spc="0" normalizeH="0" baseline="0" noProof="0" dirty="0">
                          <a:ln>
                            <a:noFill/>
                          </a:ln>
                          <a:effectLst>
                            <a:outerShdw blurRad="38100" dist="38100" dir="2700000" algn="tl">
                              <a:srgbClr val="000000">
                                <a:alpha val="43137"/>
                              </a:srgbClr>
                            </a:outerShdw>
                          </a:effectLst>
                          <a:uLnTx/>
                          <a:uFillTx/>
                        </a:rPr>
                        <a:t>0</a:t>
                      </a:r>
                      <a:endParaRPr kumimoji="0" lang="en-US" sz="2000" b="1" i="0" u="none" strike="noStrike" kern="1200" cap="none" spc="0" normalizeH="0" baseline="0" noProof="0" dirty="0">
                        <a:ln>
                          <a:noFill/>
                        </a:ln>
                        <a:solidFill>
                          <a:srgbClr val="EBFFD2"/>
                        </a:solidFill>
                        <a:effectLst>
                          <a:outerShdw blurRad="38100" dist="38100" dir="2700000" algn="tl">
                            <a:srgbClr val="000000">
                              <a:alpha val="43137"/>
                            </a:srgbClr>
                          </a:outerShdw>
                        </a:effectLst>
                        <a:uLnTx/>
                        <a:uFillTx/>
                        <a:latin typeface="+mn-lt"/>
                        <a:ea typeface="+mn-ea"/>
                        <a:cs typeface="+mn-cs"/>
                      </a:endParaRPr>
                    </a:p>
                  </a:txBody>
                  <a:tcPr anchor="ctr" horzOverflow="overflow"/>
                </a:tc>
                <a:tc>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defRPr/>
                      </a:pPr>
                      <a:r>
                        <a:rPr kumimoji="0" lang="en-US" sz="2000" u="none" strike="noStrike" kern="1200" cap="none" spc="0" normalizeH="0" baseline="0" noProof="0" dirty="0">
                          <a:ln>
                            <a:noFill/>
                          </a:ln>
                          <a:effectLst>
                            <a:outerShdw blurRad="38100" dist="38100" dir="2700000" algn="tl">
                              <a:srgbClr val="000000">
                                <a:alpha val="43137"/>
                              </a:srgbClr>
                            </a:outerShdw>
                          </a:effectLst>
                          <a:uLnTx/>
                          <a:uFillTx/>
                        </a:rPr>
                        <a:t>0</a:t>
                      </a:r>
                      <a:endParaRPr kumimoji="0" lang="en-US" sz="2000" b="1" i="0" u="none" strike="noStrike" kern="1200" cap="none" spc="0" normalizeH="0" baseline="0" noProof="0" dirty="0">
                        <a:ln>
                          <a:noFill/>
                        </a:ln>
                        <a:solidFill>
                          <a:srgbClr val="EBFFD2"/>
                        </a:solidFill>
                        <a:effectLst>
                          <a:outerShdw blurRad="38100" dist="38100" dir="2700000" algn="tl">
                            <a:srgbClr val="000000">
                              <a:alpha val="43137"/>
                            </a:srgbClr>
                          </a:outerShdw>
                        </a:effectLst>
                        <a:uLnTx/>
                        <a:uFillTx/>
                        <a:latin typeface="+mn-lt"/>
                        <a:ea typeface="+mn-ea"/>
                        <a:cs typeface="+mn-cs"/>
                      </a:endParaRPr>
                    </a:p>
                  </a:txBody>
                  <a:tcPr anchor="ctr" horzOverflow="overflow"/>
                </a:tc>
                <a:tc>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defRPr/>
                      </a:pPr>
                      <a:r>
                        <a:rPr kumimoji="0" lang="en-US" sz="2000" u="none" strike="noStrike" kern="1200" cap="none" spc="0" normalizeH="0" baseline="0" noProof="0" dirty="0">
                          <a:ln>
                            <a:noFill/>
                          </a:ln>
                          <a:effectLst>
                            <a:outerShdw blurRad="38100" dist="38100" dir="2700000" algn="tl">
                              <a:srgbClr val="000000">
                                <a:alpha val="43137"/>
                              </a:srgbClr>
                            </a:outerShdw>
                          </a:effectLst>
                          <a:uLnTx/>
                          <a:uFillTx/>
                        </a:rPr>
                        <a:t>0</a:t>
                      </a:r>
                      <a:endParaRPr kumimoji="0" lang="en-US" sz="2000" b="1" i="0" u="none" strike="noStrike" kern="1200" cap="none" spc="0" normalizeH="0" baseline="0" noProof="0" dirty="0">
                        <a:ln>
                          <a:noFill/>
                        </a:ln>
                        <a:solidFill>
                          <a:srgbClr val="EBFFD2"/>
                        </a:solidFill>
                        <a:effectLst>
                          <a:outerShdw blurRad="38100" dist="38100" dir="2700000" algn="tl">
                            <a:srgbClr val="000000">
                              <a:alpha val="43137"/>
                            </a:srgbClr>
                          </a:outerShdw>
                        </a:effectLst>
                        <a:uLnTx/>
                        <a:uFillTx/>
                        <a:latin typeface="+mn-lt"/>
                        <a:ea typeface="+mn-ea"/>
                        <a:cs typeface="+mn-cs"/>
                      </a:endParaRPr>
                    </a:p>
                  </a:txBody>
                  <a:tcPr anchor="ctr" horzOverflow="overflow"/>
                </a:tc>
                <a:tc>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defRPr/>
                      </a:pPr>
                      <a:r>
                        <a:rPr kumimoji="0" lang="en-US" sz="2000" u="none" strike="noStrike" kern="1200" cap="none" spc="0" normalizeH="0" baseline="0" noProof="0" dirty="0">
                          <a:ln>
                            <a:noFill/>
                          </a:ln>
                          <a:effectLst>
                            <a:outerShdw blurRad="38100" dist="38100" dir="2700000" algn="tl">
                              <a:srgbClr val="000000">
                                <a:alpha val="43137"/>
                              </a:srgbClr>
                            </a:outerShdw>
                          </a:effectLst>
                          <a:uLnTx/>
                          <a:uFillTx/>
                        </a:rPr>
                        <a:t>0</a:t>
                      </a:r>
                      <a:endParaRPr kumimoji="0" lang="en-US" sz="2000" b="1" i="0" u="none" strike="noStrike" kern="1200" cap="none" spc="0" normalizeH="0" baseline="0" noProof="0" dirty="0">
                        <a:ln>
                          <a:noFill/>
                        </a:ln>
                        <a:solidFill>
                          <a:srgbClr val="EBFFD2"/>
                        </a:solidFill>
                        <a:effectLst>
                          <a:outerShdw blurRad="38100" dist="38100" dir="2700000" algn="tl">
                            <a:srgbClr val="000000">
                              <a:alpha val="43137"/>
                            </a:srgbClr>
                          </a:outerShdw>
                        </a:effectLst>
                        <a:uLnTx/>
                        <a:uFillTx/>
                        <a:latin typeface="+mn-lt"/>
                        <a:ea typeface="+mn-ea"/>
                        <a:cs typeface="+mn-cs"/>
                      </a:endParaRPr>
                    </a:p>
                  </a:txBody>
                  <a:tcPr anchor="ctr" horzOverflow="overflow"/>
                </a:tc>
                <a:extLst>
                  <a:ext uri="{0D108BD9-81ED-4DB2-BD59-A6C34878D82A}">
                    <a16:rowId xmlns:a16="http://schemas.microsoft.com/office/drawing/2014/main" val="10005"/>
                  </a:ext>
                </a:extLst>
              </a:tr>
              <a:tr h="381000">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defRPr/>
                      </a:pPr>
                      <a:r>
                        <a:rPr kumimoji="0" lang="en-US" sz="2000" u="none" strike="noStrike" kern="1200" cap="none" spc="0" normalizeH="0" baseline="0" noProof="0" dirty="0">
                          <a:ln>
                            <a:noFill/>
                          </a:ln>
                          <a:effectLst>
                            <a:outerShdw blurRad="38100" dist="38100" dir="2700000" algn="tl">
                              <a:srgbClr val="000000">
                                <a:alpha val="43137"/>
                              </a:srgbClr>
                            </a:outerShdw>
                          </a:effectLst>
                          <a:uLnTx/>
                          <a:uFillTx/>
                        </a:rPr>
                        <a:t>Add error logging</a:t>
                      </a:r>
                      <a:endParaRPr kumimoji="0" lang="en-US" sz="2000" b="1" i="0" u="none" strike="noStrike" kern="1200" cap="none" spc="0" normalizeH="0" baseline="0" noProof="0" dirty="0">
                        <a:ln>
                          <a:noFill/>
                        </a:ln>
                        <a:solidFill>
                          <a:srgbClr val="EBFFD2"/>
                        </a:solidFill>
                        <a:effectLst>
                          <a:outerShdw blurRad="38100" dist="38100" dir="2700000" algn="tl">
                            <a:srgbClr val="000000">
                              <a:alpha val="43137"/>
                            </a:srgbClr>
                          </a:outerShdw>
                        </a:effectLst>
                        <a:uLnTx/>
                        <a:uFillTx/>
                        <a:latin typeface="+mn-lt"/>
                        <a:ea typeface="+mn-ea"/>
                        <a:cs typeface="+mn-cs"/>
                      </a:endParaRPr>
                    </a:p>
                  </a:txBody>
                  <a:tcPr anchor="ctr" horzOverflow="overflow"/>
                </a:tc>
                <a:tc>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defRPr/>
                      </a:pPr>
                      <a:r>
                        <a:rPr kumimoji="0" lang="en-US" sz="2000" u="none" strike="noStrike" kern="1200" cap="none" spc="0" normalizeH="0" baseline="0" noProof="0" dirty="0">
                          <a:ln>
                            <a:noFill/>
                          </a:ln>
                          <a:effectLst>
                            <a:outerShdw blurRad="38100" dist="38100" dir="2700000" algn="tl">
                              <a:srgbClr val="000000">
                                <a:alpha val="43137"/>
                              </a:srgbClr>
                            </a:outerShdw>
                          </a:effectLst>
                          <a:uLnTx/>
                          <a:uFillTx/>
                        </a:rPr>
                        <a:t>Not </a:t>
                      </a:r>
                    </a:p>
                    <a:p>
                      <a:pPr marL="0" marR="0" lvl="0" indent="0" algn="ctr" defTabSz="914400" rtl="0" eaLnBrk="0" fontAlgn="base" latinLnBrk="0" hangingPunct="0">
                        <a:lnSpc>
                          <a:spcPct val="95000"/>
                        </a:lnSpc>
                        <a:spcBef>
                          <a:spcPct val="40000"/>
                        </a:spcBef>
                        <a:spcAft>
                          <a:spcPct val="0"/>
                        </a:spcAft>
                        <a:buClr>
                          <a:schemeClr val="tx1"/>
                        </a:buClr>
                        <a:buSzTx/>
                        <a:buFontTx/>
                        <a:buNone/>
                        <a:tabLst/>
                        <a:defRPr/>
                      </a:pPr>
                      <a:r>
                        <a:rPr kumimoji="0" lang="en-US" sz="2000" u="none" strike="noStrike" kern="1200" cap="none" spc="0" normalizeH="0" baseline="0" noProof="0" dirty="0">
                          <a:ln>
                            <a:noFill/>
                          </a:ln>
                          <a:effectLst>
                            <a:outerShdw blurRad="38100" dist="38100" dir="2700000" algn="tl">
                              <a:srgbClr val="000000">
                                <a:alpha val="43137"/>
                              </a:srgbClr>
                            </a:outerShdw>
                          </a:effectLst>
                          <a:uLnTx/>
                          <a:uFillTx/>
                        </a:rPr>
                        <a:t>Started</a:t>
                      </a:r>
                      <a:endParaRPr kumimoji="0" lang="en-US" sz="2000" b="1" i="0" u="none" strike="noStrike" kern="1200" cap="none" spc="0" normalizeH="0" baseline="0" noProof="0" dirty="0">
                        <a:ln>
                          <a:noFill/>
                        </a:ln>
                        <a:solidFill>
                          <a:srgbClr val="EBFFD2"/>
                        </a:solidFill>
                        <a:effectLst>
                          <a:outerShdw blurRad="38100" dist="38100" dir="2700000" algn="tl">
                            <a:srgbClr val="000000">
                              <a:alpha val="43137"/>
                            </a:srgbClr>
                          </a:outerShdw>
                        </a:effectLst>
                        <a:uLnTx/>
                        <a:uFillTx/>
                        <a:latin typeface="+mn-lt"/>
                        <a:ea typeface="+mn-ea"/>
                        <a:cs typeface="+mn-cs"/>
                      </a:endParaRPr>
                    </a:p>
                  </a:txBody>
                  <a:tcPr anchor="ctr" horzOverflow="overflow"/>
                </a:tc>
                <a:tc>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defRPr/>
                      </a:pPr>
                      <a:r>
                        <a:rPr kumimoji="0" lang="en-US" sz="2000" u="none" strike="noStrike" kern="1200" cap="none" spc="0" normalizeH="0" baseline="0" noProof="0" dirty="0">
                          <a:ln>
                            <a:noFill/>
                          </a:ln>
                          <a:effectLst>
                            <a:outerShdw blurRad="38100" dist="38100" dir="2700000" algn="tl">
                              <a:srgbClr val="000000">
                                <a:alpha val="43137"/>
                              </a:srgbClr>
                            </a:outerShdw>
                          </a:effectLst>
                          <a:uLnTx/>
                          <a:uFillTx/>
                        </a:rPr>
                        <a:t>8</a:t>
                      </a:r>
                      <a:endParaRPr kumimoji="0" lang="en-US" sz="2000" b="1" i="0" u="none" strike="noStrike" kern="1200" cap="none" spc="0" normalizeH="0" baseline="0" noProof="0" dirty="0">
                        <a:ln>
                          <a:noFill/>
                        </a:ln>
                        <a:solidFill>
                          <a:srgbClr val="EBFFD2"/>
                        </a:solidFill>
                        <a:effectLst>
                          <a:outerShdw blurRad="38100" dist="38100" dir="2700000" algn="tl">
                            <a:srgbClr val="000000">
                              <a:alpha val="43137"/>
                            </a:srgbClr>
                          </a:outerShdw>
                        </a:effectLst>
                        <a:uLnTx/>
                        <a:uFillTx/>
                        <a:latin typeface="+mn-lt"/>
                        <a:ea typeface="+mn-ea"/>
                        <a:cs typeface="+mn-cs"/>
                      </a:endParaRPr>
                    </a:p>
                  </a:txBody>
                  <a:tcPr anchor="ctr" horzOverflow="overflow"/>
                </a:tc>
                <a:tc>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defRPr/>
                      </a:pPr>
                      <a:r>
                        <a:rPr kumimoji="0" lang="en-US" sz="2000" u="none" strike="noStrike" kern="1200" cap="none" spc="0" normalizeH="0" baseline="0" noProof="0" dirty="0">
                          <a:ln>
                            <a:noFill/>
                          </a:ln>
                          <a:effectLst>
                            <a:outerShdw blurRad="38100" dist="38100" dir="2700000" algn="tl">
                              <a:srgbClr val="000000">
                                <a:alpha val="43137"/>
                              </a:srgbClr>
                            </a:outerShdw>
                          </a:effectLst>
                          <a:uLnTx/>
                          <a:uFillTx/>
                        </a:rPr>
                        <a:t>8</a:t>
                      </a:r>
                      <a:endParaRPr kumimoji="0" lang="en-US" sz="2000" b="1" i="0" u="none" strike="noStrike" kern="1200" cap="none" spc="0" normalizeH="0" baseline="0" noProof="0" dirty="0">
                        <a:ln>
                          <a:noFill/>
                        </a:ln>
                        <a:solidFill>
                          <a:srgbClr val="EBFFD2"/>
                        </a:solidFill>
                        <a:effectLst>
                          <a:outerShdw blurRad="38100" dist="38100" dir="2700000" algn="tl">
                            <a:srgbClr val="000000">
                              <a:alpha val="43137"/>
                            </a:srgbClr>
                          </a:outerShdw>
                        </a:effectLst>
                        <a:uLnTx/>
                        <a:uFillTx/>
                        <a:latin typeface="+mn-lt"/>
                        <a:ea typeface="+mn-ea"/>
                        <a:cs typeface="+mn-cs"/>
                      </a:endParaRPr>
                    </a:p>
                  </a:txBody>
                  <a:tcPr anchor="ctr" horzOverflow="overflow"/>
                </a:tc>
                <a:tc>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defRPr/>
                      </a:pPr>
                      <a:r>
                        <a:rPr kumimoji="0" lang="en-US" sz="2000" u="none" strike="noStrike" kern="1200" cap="none" spc="0" normalizeH="0" baseline="0" noProof="0" dirty="0">
                          <a:ln>
                            <a:noFill/>
                          </a:ln>
                          <a:effectLst>
                            <a:outerShdw blurRad="38100" dist="38100" dir="2700000" algn="tl">
                              <a:srgbClr val="000000">
                                <a:alpha val="43137"/>
                              </a:srgbClr>
                            </a:outerShdw>
                          </a:effectLst>
                          <a:uLnTx/>
                          <a:uFillTx/>
                        </a:rPr>
                        <a:t>8</a:t>
                      </a:r>
                      <a:endParaRPr kumimoji="0" lang="en-US" sz="2000" b="1" i="0" u="none" strike="noStrike" kern="1200" cap="none" spc="0" normalizeH="0" baseline="0" noProof="0" dirty="0">
                        <a:ln>
                          <a:noFill/>
                        </a:ln>
                        <a:solidFill>
                          <a:srgbClr val="EBFFD2"/>
                        </a:solidFill>
                        <a:effectLst>
                          <a:outerShdw blurRad="38100" dist="38100" dir="2700000" algn="tl">
                            <a:srgbClr val="000000">
                              <a:alpha val="43137"/>
                            </a:srgbClr>
                          </a:outerShdw>
                        </a:effectLst>
                        <a:uLnTx/>
                        <a:uFillTx/>
                        <a:latin typeface="+mn-lt"/>
                        <a:ea typeface="+mn-ea"/>
                        <a:cs typeface="+mn-cs"/>
                      </a:endParaRPr>
                    </a:p>
                  </a:txBody>
                  <a:tcPr anchor="ctr" horzOverflow="overflow"/>
                </a:tc>
                <a:tc>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defRPr/>
                      </a:pPr>
                      <a:r>
                        <a:rPr kumimoji="0" lang="en-US" sz="2000" u="none" strike="noStrike" kern="1200" cap="none" spc="0" normalizeH="0" baseline="0" noProof="0" dirty="0">
                          <a:ln>
                            <a:noFill/>
                          </a:ln>
                          <a:effectLst>
                            <a:outerShdw blurRad="38100" dist="38100" dir="2700000" algn="tl">
                              <a:srgbClr val="000000">
                                <a:alpha val="43137"/>
                              </a:srgbClr>
                            </a:outerShdw>
                          </a:effectLst>
                          <a:uLnTx/>
                          <a:uFillTx/>
                        </a:rPr>
                        <a:t>8</a:t>
                      </a:r>
                      <a:endParaRPr kumimoji="0" lang="en-US" sz="2000" b="1" i="0" u="none" strike="noStrike" kern="1200" cap="none" spc="0" normalizeH="0" baseline="0" noProof="0" dirty="0">
                        <a:ln>
                          <a:noFill/>
                        </a:ln>
                        <a:solidFill>
                          <a:srgbClr val="EBFFD2"/>
                        </a:solidFill>
                        <a:effectLst>
                          <a:outerShdw blurRad="38100" dist="38100" dir="2700000" algn="tl">
                            <a:srgbClr val="000000">
                              <a:alpha val="43137"/>
                            </a:srgbClr>
                          </a:outerShdw>
                        </a:effectLst>
                        <a:uLnTx/>
                        <a:uFillTx/>
                        <a:latin typeface="+mn-lt"/>
                        <a:ea typeface="+mn-ea"/>
                        <a:cs typeface="+mn-cs"/>
                      </a:endParaRPr>
                    </a:p>
                  </a:txBody>
                  <a:tcPr anchor="ctr" horzOverflow="overflow"/>
                </a:tc>
                <a:tc>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defRPr/>
                      </a:pPr>
                      <a:r>
                        <a:rPr kumimoji="0" lang="en-US" sz="2000" u="none" strike="noStrike" kern="1200" cap="none" spc="0" normalizeH="0" baseline="0" noProof="0" dirty="0">
                          <a:ln>
                            <a:noFill/>
                          </a:ln>
                          <a:effectLst>
                            <a:outerShdw blurRad="38100" dist="38100" dir="2700000" algn="tl">
                              <a:srgbClr val="000000">
                                <a:alpha val="43137"/>
                              </a:srgbClr>
                            </a:outerShdw>
                          </a:effectLst>
                          <a:uLnTx/>
                          <a:uFillTx/>
                        </a:rPr>
                        <a:t>8</a:t>
                      </a:r>
                      <a:endParaRPr kumimoji="0" lang="en-US" sz="2000" b="1" i="0" u="none" strike="noStrike" kern="1200" cap="none" spc="0" normalizeH="0" baseline="0" noProof="0" dirty="0">
                        <a:ln>
                          <a:noFill/>
                        </a:ln>
                        <a:solidFill>
                          <a:srgbClr val="EBFFD2"/>
                        </a:solidFill>
                        <a:effectLst>
                          <a:outerShdw blurRad="38100" dist="38100" dir="2700000" algn="tl">
                            <a:srgbClr val="000000">
                              <a:alpha val="43137"/>
                            </a:srgbClr>
                          </a:outerShdw>
                        </a:effectLst>
                        <a:uLnTx/>
                        <a:uFillTx/>
                        <a:latin typeface="+mn-lt"/>
                        <a:ea typeface="+mn-ea"/>
                        <a:cs typeface="+mn-cs"/>
                      </a:endParaRPr>
                    </a:p>
                  </a:txBody>
                  <a:tcPr anchor="ctr" horzOverflow="overflow"/>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248616636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pPr>
              <a:lnSpc>
                <a:spcPct val="100000"/>
              </a:lnSpc>
            </a:pPr>
            <a:r>
              <a:rPr lang="en-US" dirty="0"/>
              <a:t>The </a:t>
            </a:r>
            <a:r>
              <a:rPr lang="en-US" dirty="0">
                <a:solidFill>
                  <a:schemeClr val="bg1"/>
                </a:solidFill>
              </a:rPr>
              <a:t>sprint burn down chart</a:t>
            </a:r>
            <a:r>
              <a:rPr lang="en-US" dirty="0">
                <a:solidFill>
                  <a:schemeClr val="accent5">
                    <a:lumMod val="20000"/>
                    <a:lumOff val="80000"/>
                  </a:schemeClr>
                </a:solidFill>
              </a:rPr>
              <a:t> </a:t>
            </a:r>
            <a:r>
              <a:rPr lang="en-US" dirty="0"/>
              <a:t>is a publicly displayed chart </a:t>
            </a:r>
          </a:p>
          <a:p>
            <a:pPr lvl="1">
              <a:lnSpc>
                <a:spcPct val="100000"/>
              </a:lnSpc>
            </a:pPr>
            <a:r>
              <a:rPr lang="en-US" dirty="0"/>
              <a:t>Shows remaining work in the sprint backlog</a:t>
            </a:r>
          </a:p>
          <a:p>
            <a:pPr>
              <a:lnSpc>
                <a:spcPct val="100000"/>
              </a:lnSpc>
            </a:pPr>
            <a:r>
              <a:rPr lang="en-US" dirty="0"/>
              <a:t>Updated every day, it gives a simple view of the </a:t>
            </a:r>
            <a:r>
              <a:rPr lang="en-US" dirty="0">
                <a:solidFill>
                  <a:schemeClr val="bg1"/>
                </a:solidFill>
              </a:rPr>
              <a:t>sprint progress</a:t>
            </a:r>
          </a:p>
        </p:txBody>
      </p:sp>
      <p:sp>
        <p:nvSpPr>
          <p:cNvPr id="3" name="Title 2"/>
          <p:cNvSpPr>
            <a:spLocks noGrp="1"/>
          </p:cNvSpPr>
          <p:nvPr>
            <p:ph type="title"/>
          </p:nvPr>
        </p:nvSpPr>
        <p:spPr/>
        <p:txBody>
          <a:bodyPr/>
          <a:lstStyle/>
          <a:p>
            <a:r>
              <a:rPr lang="en-US" dirty="0"/>
              <a:t>Sprint Backlog</a:t>
            </a:r>
            <a:endParaRPr lang="bg-BG" dirty="0"/>
          </a:p>
        </p:txBody>
      </p:sp>
      <p:sp>
        <p:nvSpPr>
          <p:cNvPr id="4" name="Slide Number Placeholder 3"/>
          <p:cNvSpPr>
            <a:spLocks noGrp="1"/>
          </p:cNvSpPr>
          <p:nvPr>
            <p:ph type="sldNum" sz="quarter" idx="13"/>
          </p:nvPr>
        </p:nvSpPr>
        <p:spPr/>
        <p:txBody>
          <a:bodyPr/>
          <a:lstStyle/>
          <a:p>
            <a:fld id="{C014DD1E-5D91-48A3-AD6D-45FBA980D106}" type="slidenum">
              <a:rPr lang="en-US" smtClean="0"/>
              <a:pPr/>
              <a:t>69</a:t>
            </a:fld>
            <a:endParaRPr lang="en-US" dirty="0"/>
          </a:p>
        </p:txBody>
      </p:sp>
      <p:pic>
        <p:nvPicPr>
          <p:cNvPr id="6" name="Picture 2">
            <a:extLst>
              <a:ext uri="{FF2B5EF4-FFF2-40B4-BE49-F238E27FC236}">
                <a16:creationId xmlns:a16="http://schemas.microsoft.com/office/drawing/2014/main" id="{177717AA-357F-43FA-9759-5D8371E64BBC}"/>
              </a:ext>
            </a:extLst>
          </p:cNvPr>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3852862" y="3337524"/>
            <a:ext cx="4483100" cy="3261291"/>
          </a:xfrm>
          <a:prstGeom prst="rect">
            <a:avLst/>
          </a:prstGeom>
          <a:noFill/>
          <a:ln>
            <a:noFill/>
          </a:ln>
          <a:effectLst>
            <a:glow rad="101600">
              <a:schemeClr val="tx1">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4418763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sz="5400" dirty="0">
                <a:ea typeface="Calibri"/>
                <a:cs typeface="Calibri"/>
                <a:sym typeface="Calibri"/>
              </a:rPr>
              <a:t>Development Methodologies</a:t>
            </a:r>
            <a:endParaRPr lang="bg-BG" dirty="0"/>
          </a:p>
        </p:txBody>
      </p:sp>
      <p:sp>
        <p:nvSpPr>
          <p:cNvPr id="3" name="Text Placeholder 2"/>
          <p:cNvSpPr>
            <a:spLocks noGrp="1"/>
          </p:cNvSpPr>
          <p:nvPr>
            <p:ph type="body" sz="quarter" idx="11"/>
          </p:nvPr>
        </p:nvSpPr>
        <p:spPr>
          <a:xfrm>
            <a:off x="150812" y="5490441"/>
            <a:ext cx="11810999" cy="499819"/>
          </a:xfrm>
        </p:spPr>
        <p:txBody>
          <a:bodyPr/>
          <a:lstStyle/>
          <a:p>
            <a:pPr lvl="0"/>
            <a:r>
              <a:rPr lang="en-US" sz="3200" b="0" dirty="0">
                <a:ea typeface="Calibri"/>
                <a:cs typeface="Calibri"/>
                <a:sym typeface="Calibri"/>
              </a:rPr>
              <a:t>Waterfall, Scrum, Lean Development, Kanban, Extreme Programming</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03612" y="832104"/>
            <a:ext cx="4953000" cy="3761772"/>
          </a:xfrm>
          <a:prstGeom prst="rect">
            <a:avLst/>
          </a:prstGeom>
        </p:spPr>
      </p:pic>
    </p:spTree>
    <p:extLst>
      <p:ext uri="{BB962C8B-B14F-4D97-AF65-F5344CB8AC3E}">
        <p14:creationId xmlns:p14="http://schemas.microsoft.com/office/powerpoint/2010/main" val="320448780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Sample Burn Down Chart</a:t>
            </a:r>
            <a:endParaRPr lang="bg-BG" dirty="0"/>
          </a:p>
        </p:txBody>
      </p:sp>
      <p:sp>
        <p:nvSpPr>
          <p:cNvPr id="4" name="Slide Number Placeholder 3"/>
          <p:cNvSpPr>
            <a:spLocks noGrp="1"/>
          </p:cNvSpPr>
          <p:nvPr>
            <p:ph type="sldNum" sz="quarter" idx="13"/>
          </p:nvPr>
        </p:nvSpPr>
        <p:spPr/>
        <p:txBody>
          <a:bodyPr/>
          <a:lstStyle/>
          <a:p>
            <a:fld id="{C014DD1E-5D91-48A3-AD6D-45FBA980D106}" type="slidenum">
              <a:rPr lang="en-US" smtClean="0"/>
              <a:pPr/>
              <a:t>70</a:t>
            </a:fld>
            <a:endParaRPr lang="en-US" dirty="0"/>
          </a:p>
        </p:txBody>
      </p:sp>
      <p:pic>
        <p:nvPicPr>
          <p:cNvPr id="6" name="Picture 2" descr="C:\Users\ogeorgiev\Desktop\800px-SampleBurndownChart.png">
            <a:extLst>
              <a:ext uri="{FF2B5EF4-FFF2-40B4-BE49-F238E27FC236}">
                <a16:creationId xmlns:a16="http://schemas.microsoft.com/office/drawing/2014/main" id="{AEA0CD9C-EB34-4616-B49F-A26A95B60DF6}"/>
              </a:ext>
            </a:extLst>
          </p:cNvPr>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1979612" y="1752600"/>
            <a:ext cx="8686800" cy="4745164"/>
          </a:xfrm>
          <a:prstGeom prst="rect">
            <a:avLst/>
          </a:prstGeom>
          <a:noFill/>
          <a:ln>
            <a:noFill/>
          </a:ln>
          <a:effectLst>
            <a:glow rad="101600">
              <a:schemeClr val="tx1">
                <a:alpha val="40000"/>
              </a:schemeClr>
            </a:glow>
            <a:outerShdw dist="35921" dir="2700000" algn="ctr" rotWithShape="0">
              <a:schemeClr val="bg2"/>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259783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solidFill>
                  <a:schemeClr val="bg1"/>
                </a:solidFill>
              </a:rPr>
              <a:t>A type of backlog </a:t>
            </a:r>
            <a:r>
              <a:rPr lang="en-US" dirty="0"/>
              <a:t>which includes bugs only</a:t>
            </a:r>
          </a:p>
          <a:p>
            <a:r>
              <a:rPr lang="en-US" dirty="0"/>
              <a:t>Can be part of the Product Backlog</a:t>
            </a:r>
          </a:p>
          <a:p>
            <a:r>
              <a:rPr lang="en-US" dirty="0"/>
              <a:t>Bugs are listed by their </a:t>
            </a:r>
            <a:r>
              <a:rPr lang="en-US" dirty="0">
                <a:solidFill>
                  <a:schemeClr val="bg1"/>
                </a:solidFill>
              </a:rPr>
              <a:t>priority</a:t>
            </a:r>
          </a:p>
          <a:p>
            <a:r>
              <a:rPr lang="en-US" dirty="0"/>
              <a:t>Includes bugs reported by customers</a:t>
            </a:r>
          </a:p>
          <a:p>
            <a:r>
              <a:rPr lang="en-US" dirty="0"/>
              <a:t>Bugs are prioritized by Product Owner, supported by QA lead</a:t>
            </a:r>
          </a:p>
          <a:p>
            <a:pPr marL="0" indent="0">
              <a:buNone/>
            </a:pPr>
            <a:endParaRPr lang="en-US" dirty="0"/>
          </a:p>
        </p:txBody>
      </p:sp>
      <p:sp>
        <p:nvSpPr>
          <p:cNvPr id="3" name="Title 2"/>
          <p:cNvSpPr>
            <a:spLocks noGrp="1"/>
          </p:cNvSpPr>
          <p:nvPr>
            <p:ph type="title"/>
          </p:nvPr>
        </p:nvSpPr>
        <p:spPr/>
        <p:txBody>
          <a:bodyPr/>
          <a:lstStyle/>
          <a:p>
            <a:r>
              <a:rPr lang="en-US" dirty="0"/>
              <a:t>Bug Backlog?</a:t>
            </a:r>
            <a:endParaRPr lang="bg-BG" dirty="0"/>
          </a:p>
        </p:txBody>
      </p:sp>
      <p:sp>
        <p:nvSpPr>
          <p:cNvPr id="4" name="Slide Number Placeholder 3"/>
          <p:cNvSpPr>
            <a:spLocks noGrp="1"/>
          </p:cNvSpPr>
          <p:nvPr>
            <p:ph type="sldNum" sz="quarter" idx="13"/>
          </p:nvPr>
        </p:nvSpPr>
        <p:spPr/>
        <p:txBody>
          <a:bodyPr/>
          <a:lstStyle/>
          <a:p>
            <a:fld id="{C014DD1E-5D91-48A3-AD6D-45FBA980D106}" type="slidenum">
              <a:rPr lang="en-US" smtClean="0"/>
              <a:pPr/>
              <a:t>71</a:t>
            </a:fld>
            <a:endParaRPr lang="en-US" dirty="0"/>
          </a:p>
        </p:txBody>
      </p:sp>
      <p:pic>
        <p:nvPicPr>
          <p:cNvPr id="7" name="Picture 6">
            <a:extLst>
              <a:ext uri="{FF2B5EF4-FFF2-40B4-BE49-F238E27FC236}">
                <a16:creationId xmlns:a16="http://schemas.microsoft.com/office/drawing/2014/main" id="{D7E3908C-9C5D-42FC-9F45-5B1EC76D3E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4812" y="4931130"/>
            <a:ext cx="8534400" cy="1678782"/>
          </a:xfrm>
          <a:prstGeom prst="rect">
            <a:avLst/>
          </a:prstGeom>
          <a:noFill/>
          <a:ln>
            <a:noFill/>
          </a:ln>
          <a:effectLst>
            <a:glow rad="101600">
              <a:schemeClr val="tx1">
                <a:alpha val="40000"/>
              </a:schemeClr>
            </a:glow>
            <a:outerShdw dist="35921" dir="2700000" algn="ctr" rotWithShape="0">
              <a:schemeClr val="bg2"/>
            </a:outerShdw>
          </a:effectLst>
        </p:spPr>
      </p:pic>
    </p:spTree>
    <p:extLst>
      <p:ext uri="{BB962C8B-B14F-4D97-AF65-F5344CB8AC3E}">
        <p14:creationId xmlns:p14="http://schemas.microsoft.com/office/powerpoint/2010/main" val="4176473257"/>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lnSpcReduction="10000"/>
          </a:bodyPr>
          <a:lstStyle/>
          <a:p>
            <a:pPr marL="304747" lvl="0" indent="-304747">
              <a:lnSpc>
                <a:spcPct val="95000"/>
              </a:lnSpc>
              <a:spcBef>
                <a:spcPts val="0"/>
              </a:spcBef>
              <a:spcAft>
                <a:spcPts val="0"/>
              </a:spcAft>
              <a:buClr>
                <a:schemeClr val="tx1"/>
              </a:buClr>
              <a:buSzPts val="3400"/>
              <a:buFont typeface="Noto Sans Symbols"/>
              <a:buChar char="▪"/>
            </a:pPr>
            <a:r>
              <a:rPr lang="en-US" sz="3400" dirty="0">
                <a:solidFill>
                  <a:schemeClr val="bg1"/>
                </a:solidFill>
                <a:ea typeface="Calibri"/>
                <a:cs typeface="Calibri"/>
                <a:sym typeface="Calibri"/>
              </a:rPr>
              <a:t>Sprint Planning Meeting</a:t>
            </a:r>
            <a:endParaRPr lang="en-US" dirty="0">
              <a:solidFill>
                <a:schemeClr val="bg1"/>
              </a:solidFill>
            </a:endParaRPr>
          </a:p>
          <a:p>
            <a:pPr marL="609493" lvl="1" indent="-231605">
              <a:lnSpc>
                <a:spcPct val="95000"/>
              </a:lnSpc>
              <a:spcBef>
                <a:spcPts val="1200"/>
              </a:spcBef>
              <a:spcAft>
                <a:spcPts val="0"/>
              </a:spcAft>
              <a:buClr>
                <a:schemeClr val="tx1"/>
              </a:buClr>
              <a:buSzPts val="2560"/>
              <a:buFont typeface="Noto Sans Symbols"/>
              <a:buChar char="▪"/>
            </a:pPr>
            <a:r>
              <a:rPr lang="en-US" sz="3200" dirty="0">
                <a:ea typeface="Calibri"/>
                <a:cs typeface="Calibri"/>
                <a:sym typeface="Calibri"/>
              </a:rPr>
              <a:t>At the beginning of the sprint cycle</a:t>
            </a:r>
            <a:endParaRPr lang="en-US" dirty="0"/>
          </a:p>
          <a:p>
            <a:pPr marL="609493" lvl="1" indent="-231605">
              <a:lnSpc>
                <a:spcPct val="95000"/>
              </a:lnSpc>
              <a:spcBef>
                <a:spcPts val="1200"/>
              </a:spcBef>
              <a:spcAft>
                <a:spcPts val="0"/>
              </a:spcAft>
              <a:buClr>
                <a:schemeClr val="tx1"/>
              </a:buClr>
              <a:buSzPts val="2560"/>
              <a:buFont typeface="Noto Sans Symbols"/>
              <a:buChar char="▪"/>
            </a:pPr>
            <a:r>
              <a:rPr lang="en-US" sz="3200" dirty="0">
                <a:ea typeface="Calibri"/>
                <a:cs typeface="Calibri"/>
                <a:sym typeface="Calibri"/>
              </a:rPr>
              <a:t>Establish the Sprint backlog</a:t>
            </a:r>
            <a:endParaRPr lang="en-US" dirty="0"/>
          </a:p>
          <a:p>
            <a:pPr marL="304747" lvl="0" indent="-304747">
              <a:lnSpc>
                <a:spcPct val="95000"/>
              </a:lnSpc>
              <a:spcBef>
                <a:spcPts val="1200"/>
              </a:spcBef>
              <a:spcAft>
                <a:spcPts val="0"/>
              </a:spcAft>
              <a:buClr>
                <a:schemeClr val="tx1"/>
              </a:buClr>
              <a:buSzPts val="3400"/>
              <a:buFont typeface="Noto Sans Symbols"/>
              <a:buChar char="▪"/>
            </a:pPr>
            <a:r>
              <a:rPr lang="en-US" sz="3400" dirty="0">
                <a:solidFill>
                  <a:schemeClr val="bg1"/>
                </a:solidFill>
                <a:ea typeface="Calibri"/>
                <a:cs typeface="Calibri"/>
                <a:sym typeface="Calibri"/>
              </a:rPr>
              <a:t>Daily Scrum stand-up meeting</a:t>
            </a:r>
            <a:endParaRPr lang="en-US" dirty="0">
              <a:solidFill>
                <a:schemeClr val="bg1"/>
              </a:solidFill>
            </a:endParaRPr>
          </a:p>
          <a:p>
            <a:pPr marL="609493" lvl="1" indent="-231606">
              <a:lnSpc>
                <a:spcPct val="95000"/>
              </a:lnSpc>
              <a:spcBef>
                <a:spcPts val="1200"/>
              </a:spcBef>
              <a:spcAft>
                <a:spcPts val="0"/>
              </a:spcAft>
              <a:buClr>
                <a:schemeClr val="tx1"/>
              </a:buClr>
              <a:buSzPts val="2560"/>
              <a:buFont typeface="Noto Sans Symbols"/>
              <a:buChar char="▪"/>
            </a:pPr>
            <a:r>
              <a:rPr lang="en-US" dirty="0"/>
              <a:t>Team members share progress details</a:t>
            </a:r>
          </a:p>
          <a:p>
            <a:pPr marL="609493" lvl="1" indent="-231606">
              <a:lnSpc>
                <a:spcPct val="95000"/>
              </a:lnSpc>
              <a:spcBef>
                <a:spcPts val="1200"/>
              </a:spcBef>
              <a:spcAft>
                <a:spcPts val="0"/>
              </a:spcAft>
              <a:buClr>
                <a:schemeClr val="tx1"/>
              </a:buClr>
              <a:buSzPts val="2560"/>
              <a:buFont typeface="Noto Sans Symbols"/>
              <a:buChar char="▪"/>
            </a:pPr>
            <a:r>
              <a:rPr lang="en-US" sz="3200" dirty="0" err="1">
                <a:ea typeface="Calibri"/>
                <a:cs typeface="Calibri"/>
                <a:sym typeface="Calibri"/>
              </a:rPr>
              <a:t>Timeboxed</a:t>
            </a:r>
            <a:r>
              <a:rPr lang="en-US" sz="3200" dirty="0">
                <a:ea typeface="Calibri"/>
                <a:cs typeface="Calibri"/>
                <a:sym typeface="Calibri"/>
              </a:rPr>
              <a:t> to 15 minutes</a:t>
            </a:r>
            <a:endParaRPr lang="en-US" dirty="0"/>
          </a:p>
          <a:p>
            <a:pPr marL="304747" lvl="0" indent="-304747">
              <a:lnSpc>
                <a:spcPct val="95000"/>
              </a:lnSpc>
              <a:spcBef>
                <a:spcPts val="1200"/>
              </a:spcBef>
              <a:spcAft>
                <a:spcPts val="0"/>
              </a:spcAft>
              <a:buClr>
                <a:schemeClr val="tx1"/>
              </a:buClr>
              <a:buSzPts val="3400"/>
              <a:buFont typeface="Noto Sans Symbols"/>
              <a:buChar char="▪"/>
            </a:pPr>
            <a:r>
              <a:rPr lang="en-US" sz="3400" dirty="0">
                <a:solidFill>
                  <a:schemeClr val="bg1"/>
                </a:solidFill>
                <a:ea typeface="Calibri"/>
                <a:cs typeface="Calibri"/>
                <a:sym typeface="Calibri"/>
              </a:rPr>
              <a:t>Sprint Review Meeting</a:t>
            </a:r>
            <a:endParaRPr lang="en-US" dirty="0">
              <a:solidFill>
                <a:schemeClr val="bg1"/>
              </a:solidFill>
            </a:endParaRPr>
          </a:p>
          <a:p>
            <a:pPr marL="609493" lvl="1" indent="-231605">
              <a:lnSpc>
                <a:spcPct val="95000"/>
              </a:lnSpc>
              <a:spcBef>
                <a:spcPts val="1200"/>
              </a:spcBef>
              <a:spcAft>
                <a:spcPts val="0"/>
              </a:spcAft>
              <a:buClr>
                <a:schemeClr val="tx1"/>
              </a:buClr>
              <a:buSzPts val="2560"/>
              <a:buFont typeface="Noto Sans Symbols"/>
              <a:buChar char="▪"/>
            </a:pPr>
            <a:r>
              <a:rPr lang="en-US" sz="3200" dirty="0">
                <a:ea typeface="Calibri"/>
                <a:cs typeface="Calibri"/>
                <a:sym typeface="Calibri"/>
              </a:rPr>
              <a:t>Review the work completed / not completed</a:t>
            </a:r>
          </a:p>
          <a:p>
            <a:pPr marL="304747" lvl="0" indent="-304747">
              <a:lnSpc>
                <a:spcPct val="95000"/>
              </a:lnSpc>
              <a:spcBef>
                <a:spcPts val="1200"/>
              </a:spcBef>
              <a:spcAft>
                <a:spcPts val="0"/>
              </a:spcAft>
              <a:buClr>
                <a:schemeClr val="tx1"/>
              </a:buClr>
              <a:buSzPts val="3400"/>
              <a:buFont typeface="Noto Sans Symbols"/>
              <a:buChar char="▪"/>
            </a:pPr>
            <a:r>
              <a:rPr lang="en-US" sz="3400" dirty="0">
                <a:solidFill>
                  <a:schemeClr val="bg1"/>
                </a:solidFill>
                <a:ea typeface="Calibri"/>
                <a:cs typeface="Calibri"/>
                <a:sym typeface="Calibri"/>
              </a:rPr>
              <a:t>Sprint Retrospective</a:t>
            </a:r>
            <a:endParaRPr lang="en-US" dirty="0">
              <a:solidFill>
                <a:schemeClr val="bg1"/>
              </a:solidFill>
            </a:endParaRPr>
          </a:p>
        </p:txBody>
      </p:sp>
      <p:sp>
        <p:nvSpPr>
          <p:cNvPr id="3" name="Title 2"/>
          <p:cNvSpPr>
            <a:spLocks noGrp="1"/>
          </p:cNvSpPr>
          <p:nvPr>
            <p:ph type="title"/>
          </p:nvPr>
        </p:nvSpPr>
        <p:spPr/>
        <p:txBody>
          <a:bodyPr/>
          <a:lstStyle/>
          <a:p>
            <a:r>
              <a:rPr lang="en-US" dirty="0"/>
              <a:t>Scrum Practices</a:t>
            </a:r>
            <a:endParaRPr lang="bg-BG" dirty="0"/>
          </a:p>
        </p:txBody>
      </p:sp>
      <p:sp>
        <p:nvSpPr>
          <p:cNvPr id="4" name="Slide Number Placeholder 3"/>
          <p:cNvSpPr>
            <a:spLocks noGrp="1"/>
          </p:cNvSpPr>
          <p:nvPr>
            <p:ph type="sldNum" sz="quarter" idx="13"/>
          </p:nvPr>
        </p:nvSpPr>
        <p:spPr/>
        <p:txBody>
          <a:bodyPr/>
          <a:lstStyle/>
          <a:p>
            <a:fld id="{C014DD1E-5D91-48A3-AD6D-45FBA980D106}" type="slidenum">
              <a:rPr lang="en-US" smtClean="0"/>
              <a:pPr/>
              <a:t>72</a:t>
            </a:fld>
            <a:endParaRPr lang="en-US" dirty="0"/>
          </a:p>
        </p:txBody>
      </p:sp>
      <p:pic>
        <p:nvPicPr>
          <p:cNvPr id="5" name="Shape 281" descr="http://4.bp.blogspot.com/_pwMHzqjHPX4/SCgSQOK16OI/AAAAAAAAAWg/eZhWwsOsGUs/s400/scrumProductBacklog.jpg"/>
          <p:cNvPicPr preferRelativeResize="0"/>
          <p:nvPr/>
        </p:nvPicPr>
        <p:blipFill rotWithShape="1">
          <a:blip r:embed="rId2">
            <a:alphaModFix/>
          </a:blip>
          <a:srcRect/>
          <a:stretch/>
        </p:blipFill>
        <p:spPr>
          <a:xfrm>
            <a:off x="7999412" y="1524000"/>
            <a:ext cx="3329100" cy="3179291"/>
          </a:xfrm>
          <a:prstGeom prst="roundRect">
            <a:avLst>
              <a:gd name="adj" fmla="val 8594"/>
            </a:avLst>
          </a:prstGeom>
          <a:solidFill>
            <a:srgbClr val="ECECEC"/>
          </a:solidFill>
          <a:ln>
            <a:noFill/>
          </a:ln>
        </p:spPr>
      </p:pic>
    </p:spTree>
    <p:extLst>
      <p:ext uri="{BB962C8B-B14F-4D97-AF65-F5344CB8AC3E}">
        <p14:creationId xmlns:p14="http://schemas.microsoft.com/office/powerpoint/2010/main" val="335880379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a:bodyPr>
          <a:lstStyle/>
          <a:p>
            <a:pPr>
              <a:lnSpc>
                <a:spcPct val="100000"/>
              </a:lnSpc>
            </a:pPr>
            <a:r>
              <a:rPr lang="en-US" dirty="0"/>
              <a:t>Held at the </a:t>
            </a:r>
            <a:r>
              <a:rPr lang="en-US" dirty="0">
                <a:solidFill>
                  <a:schemeClr val="bg1"/>
                </a:solidFill>
              </a:rPr>
              <a:t>beginning</a:t>
            </a:r>
            <a:r>
              <a:rPr lang="en-US" dirty="0"/>
              <a:t> of the sprint cycle (every 7-30 days)</a:t>
            </a:r>
          </a:p>
          <a:p>
            <a:pPr>
              <a:lnSpc>
                <a:spcPct val="100000"/>
              </a:lnSpc>
            </a:pPr>
            <a:r>
              <a:rPr lang="en-US" dirty="0"/>
              <a:t>Team selects </a:t>
            </a:r>
            <a:r>
              <a:rPr lang="en-US" dirty="0">
                <a:solidFill>
                  <a:schemeClr val="bg1"/>
                </a:solidFill>
              </a:rPr>
              <a:t>items</a:t>
            </a:r>
            <a:r>
              <a:rPr lang="en-US" dirty="0"/>
              <a:t> from the product backlog they can commit </a:t>
            </a:r>
            <a:r>
              <a:rPr lang="en-US" dirty="0" smtClean="0"/>
              <a:t> to </a:t>
            </a:r>
            <a:r>
              <a:rPr lang="en-US" dirty="0"/>
              <a:t>completing</a:t>
            </a:r>
          </a:p>
          <a:p>
            <a:pPr>
              <a:lnSpc>
                <a:spcPct val="100000"/>
              </a:lnSpc>
            </a:pPr>
            <a:r>
              <a:rPr lang="en-US" dirty="0">
                <a:solidFill>
                  <a:schemeClr val="bg1"/>
                </a:solidFill>
              </a:rPr>
              <a:t>Sprint backlog</a:t>
            </a:r>
            <a:r>
              <a:rPr lang="en-US" dirty="0">
                <a:solidFill>
                  <a:schemeClr val="accent5">
                    <a:lumMod val="20000"/>
                    <a:lumOff val="80000"/>
                  </a:schemeClr>
                </a:solidFill>
              </a:rPr>
              <a:t> </a:t>
            </a:r>
            <a:r>
              <a:rPr lang="en-US" dirty="0"/>
              <a:t>is created</a:t>
            </a:r>
          </a:p>
          <a:p>
            <a:pPr lvl="1">
              <a:lnSpc>
                <a:spcPct val="100000"/>
              </a:lnSpc>
            </a:pPr>
            <a:r>
              <a:rPr lang="en-US" dirty="0"/>
              <a:t>Tasks are identified and each is </a:t>
            </a:r>
            <a:r>
              <a:rPr lang="bg-BG" dirty="0"/>
              <a:t/>
            </a:r>
            <a:br>
              <a:rPr lang="bg-BG" dirty="0"/>
            </a:br>
            <a:r>
              <a:rPr lang="en-US" dirty="0"/>
              <a:t>estimated (1-16 hours)</a:t>
            </a:r>
          </a:p>
          <a:p>
            <a:pPr lvl="1">
              <a:lnSpc>
                <a:spcPct val="100000"/>
              </a:lnSpc>
            </a:pPr>
            <a:r>
              <a:rPr lang="en-US" dirty="0"/>
              <a:t>Done collaboratively</a:t>
            </a:r>
          </a:p>
          <a:p>
            <a:pPr lvl="2">
              <a:lnSpc>
                <a:spcPct val="100000"/>
              </a:lnSpc>
            </a:pPr>
            <a:r>
              <a:rPr lang="en-US" dirty="0"/>
              <a:t>Not alone by the Scrum Master</a:t>
            </a:r>
          </a:p>
        </p:txBody>
      </p:sp>
      <p:sp>
        <p:nvSpPr>
          <p:cNvPr id="3" name="Title 2"/>
          <p:cNvSpPr>
            <a:spLocks noGrp="1"/>
          </p:cNvSpPr>
          <p:nvPr>
            <p:ph type="title"/>
          </p:nvPr>
        </p:nvSpPr>
        <p:spPr/>
        <p:txBody>
          <a:bodyPr/>
          <a:lstStyle/>
          <a:p>
            <a:r>
              <a:rPr lang="en-US" dirty="0"/>
              <a:t>Sprint Planning Meeting</a:t>
            </a:r>
            <a:endParaRPr lang="bg-BG" dirty="0"/>
          </a:p>
        </p:txBody>
      </p:sp>
      <p:sp>
        <p:nvSpPr>
          <p:cNvPr id="4" name="Slide Number Placeholder 3"/>
          <p:cNvSpPr>
            <a:spLocks noGrp="1"/>
          </p:cNvSpPr>
          <p:nvPr>
            <p:ph type="sldNum" sz="quarter" idx="13"/>
          </p:nvPr>
        </p:nvSpPr>
        <p:spPr/>
        <p:txBody>
          <a:bodyPr/>
          <a:lstStyle/>
          <a:p>
            <a:fld id="{C014DD1E-5D91-48A3-AD6D-45FBA980D106}" type="slidenum">
              <a:rPr lang="en-US" smtClean="0"/>
              <a:pPr/>
              <a:t>73</a:t>
            </a:fld>
            <a:endParaRPr lang="en-US" dirty="0"/>
          </a:p>
        </p:txBody>
      </p:sp>
      <p:pic>
        <p:nvPicPr>
          <p:cNvPr id="6" name="Picture 3">
            <a:extLst>
              <a:ext uri="{FF2B5EF4-FFF2-40B4-BE49-F238E27FC236}">
                <a16:creationId xmlns:a16="http://schemas.microsoft.com/office/drawing/2014/main" id="{F7BD775B-080E-4A41-9B4A-659120AA3217}"/>
              </a:ext>
            </a:extLst>
          </p:cNvPr>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7923212" y="3352800"/>
            <a:ext cx="3200400" cy="2421636"/>
          </a:xfrm>
          <a:prstGeom prst="rect">
            <a:avLst/>
          </a:prstGeom>
          <a:noFill/>
          <a:ln>
            <a:noFill/>
          </a:ln>
          <a:effectLst>
            <a:glow rad="101600">
              <a:schemeClr val="tx1">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8528593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a:bodyPr>
          <a:lstStyle/>
          <a:p>
            <a:pPr>
              <a:lnSpc>
                <a:spcPct val="100000"/>
              </a:lnSpc>
            </a:pPr>
            <a:r>
              <a:rPr lang="en-US" dirty="0"/>
              <a:t>Held </a:t>
            </a:r>
            <a:r>
              <a:rPr lang="en-US" dirty="0">
                <a:solidFill>
                  <a:schemeClr val="bg1"/>
                </a:solidFill>
              </a:rPr>
              <a:t>each day </a:t>
            </a:r>
            <a:r>
              <a:rPr lang="en-US" dirty="0"/>
              <a:t>during the sprint</a:t>
            </a:r>
          </a:p>
          <a:p>
            <a:pPr marL="577850" lvl="1" indent="-220663">
              <a:lnSpc>
                <a:spcPct val="100000"/>
              </a:lnSpc>
              <a:tabLst>
                <a:tab pos="1425575" algn="l"/>
              </a:tabLst>
            </a:pPr>
            <a:r>
              <a:rPr lang="bg-BG" dirty="0"/>
              <a:t> </a:t>
            </a:r>
            <a:r>
              <a:rPr lang="en-US" dirty="0"/>
              <a:t>Also called the </a:t>
            </a:r>
            <a:r>
              <a:rPr lang="en-US" dirty="0">
                <a:solidFill>
                  <a:schemeClr val="bg1"/>
                </a:solidFill>
              </a:rPr>
              <a:t>daily standup</a:t>
            </a:r>
          </a:p>
          <a:p>
            <a:pPr>
              <a:lnSpc>
                <a:spcPct val="100000"/>
              </a:lnSpc>
            </a:pPr>
            <a:r>
              <a:rPr lang="en-US" dirty="0"/>
              <a:t>This meeting has specific </a:t>
            </a:r>
            <a:r>
              <a:rPr lang="en-US" dirty="0">
                <a:solidFill>
                  <a:schemeClr val="bg1"/>
                </a:solidFill>
              </a:rPr>
              <a:t>guidelines</a:t>
            </a:r>
            <a:r>
              <a:rPr lang="en-US" dirty="0"/>
              <a:t>:</a:t>
            </a:r>
          </a:p>
          <a:p>
            <a:pPr marL="577850" lvl="1" indent="-220663">
              <a:lnSpc>
                <a:spcPct val="100000"/>
              </a:lnSpc>
            </a:pPr>
            <a:r>
              <a:rPr lang="bg-BG" dirty="0"/>
              <a:t> </a:t>
            </a:r>
            <a:r>
              <a:rPr lang="en-US" dirty="0"/>
              <a:t>The meeting starts </a:t>
            </a:r>
            <a:r>
              <a:rPr lang="en-US" dirty="0">
                <a:solidFill>
                  <a:schemeClr val="bg1"/>
                </a:solidFill>
              </a:rPr>
              <a:t>precisely on time</a:t>
            </a:r>
          </a:p>
          <a:p>
            <a:pPr marL="577850" lvl="1" indent="-220663">
              <a:lnSpc>
                <a:spcPct val="100000"/>
              </a:lnSpc>
            </a:pPr>
            <a:r>
              <a:rPr lang="bg-BG" dirty="0"/>
              <a:t> </a:t>
            </a:r>
            <a:r>
              <a:rPr lang="en-US" dirty="0"/>
              <a:t>All are welcome, but normally only the core roles speak</a:t>
            </a:r>
          </a:p>
          <a:p>
            <a:pPr marL="577850" lvl="1" indent="-220663">
              <a:lnSpc>
                <a:spcPct val="100000"/>
              </a:lnSpc>
            </a:pPr>
            <a:r>
              <a:rPr lang="bg-BG" dirty="0"/>
              <a:t> </a:t>
            </a:r>
            <a:r>
              <a:rPr lang="en-US" dirty="0"/>
              <a:t>The meeting is </a:t>
            </a:r>
            <a:r>
              <a:rPr lang="en-US" dirty="0">
                <a:solidFill>
                  <a:schemeClr val="bg1"/>
                </a:solidFill>
              </a:rPr>
              <a:t>time-boxed</a:t>
            </a:r>
            <a:r>
              <a:rPr lang="en-US" dirty="0"/>
              <a:t> to 15 minutes</a:t>
            </a:r>
          </a:p>
          <a:p>
            <a:pPr marL="577850" lvl="1" indent="-220663">
              <a:lnSpc>
                <a:spcPct val="100000"/>
              </a:lnSpc>
            </a:pPr>
            <a:r>
              <a:rPr lang="bg-BG" dirty="0"/>
              <a:t> </a:t>
            </a:r>
            <a:r>
              <a:rPr lang="en-US" dirty="0"/>
              <a:t>The meeting should happen at the same </a:t>
            </a:r>
            <a:r>
              <a:rPr lang="en-US" dirty="0">
                <a:solidFill>
                  <a:schemeClr val="bg1"/>
                </a:solidFill>
              </a:rPr>
              <a:t>location</a:t>
            </a:r>
            <a:r>
              <a:rPr lang="en-US" dirty="0"/>
              <a:t> and </a:t>
            </a:r>
            <a:r>
              <a:rPr lang="bg-BG" dirty="0"/>
              <a:t/>
            </a:r>
            <a:br>
              <a:rPr lang="bg-BG" dirty="0"/>
            </a:br>
            <a:r>
              <a:rPr lang="bg-BG" dirty="0"/>
              <a:t> </a:t>
            </a:r>
            <a:r>
              <a:rPr lang="en-US" dirty="0"/>
              <a:t>same </a:t>
            </a:r>
            <a:r>
              <a:rPr lang="en-US" dirty="0">
                <a:solidFill>
                  <a:schemeClr val="bg1"/>
                </a:solidFill>
              </a:rPr>
              <a:t>time</a:t>
            </a:r>
            <a:r>
              <a:rPr lang="en-US" dirty="0"/>
              <a:t> every day</a:t>
            </a:r>
          </a:p>
        </p:txBody>
      </p:sp>
      <p:sp>
        <p:nvSpPr>
          <p:cNvPr id="3" name="Title 2"/>
          <p:cNvSpPr>
            <a:spLocks noGrp="1"/>
          </p:cNvSpPr>
          <p:nvPr>
            <p:ph type="title"/>
          </p:nvPr>
        </p:nvSpPr>
        <p:spPr/>
        <p:txBody>
          <a:bodyPr/>
          <a:lstStyle/>
          <a:p>
            <a:r>
              <a:rPr lang="en-US" dirty="0"/>
              <a:t>The Daily Scrum</a:t>
            </a:r>
            <a:endParaRPr lang="bg-BG" dirty="0"/>
          </a:p>
        </p:txBody>
      </p:sp>
      <p:sp>
        <p:nvSpPr>
          <p:cNvPr id="4" name="Slide Number Placeholder 3"/>
          <p:cNvSpPr>
            <a:spLocks noGrp="1"/>
          </p:cNvSpPr>
          <p:nvPr>
            <p:ph type="sldNum" sz="quarter" idx="13"/>
          </p:nvPr>
        </p:nvSpPr>
        <p:spPr/>
        <p:txBody>
          <a:bodyPr/>
          <a:lstStyle/>
          <a:p>
            <a:fld id="{C014DD1E-5D91-48A3-AD6D-45FBA980D106}" type="slidenum">
              <a:rPr lang="en-US" smtClean="0"/>
              <a:pPr/>
              <a:t>74</a:t>
            </a:fld>
            <a:endParaRPr lang="en-US" dirty="0"/>
          </a:p>
        </p:txBody>
      </p:sp>
      <p:pic>
        <p:nvPicPr>
          <p:cNvPr id="7" name="Picture 2">
            <a:extLst>
              <a:ext uri="{FF2B5EF4-FFF2-40B4-BE49-F238E27FC236}">
                <a16:creationId xmlns:a16="http://schemas.microsoft.com/office/drawing/2014/main" id="{1C30D32B-84D6-4A3C-BDEF-D5AD1B317D52}"/>
              </a:ext>
            </a:extLst>
          </p:cNvPr>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8456612" y="1524000"/>
            <a:ext cx="2667000" cy="1804671"/>
          </a:xfrm>
          <a:prstGeom prst="rect">
            <a:avLst/>
          </a:prstGeom>
          <a:noFill/>
          <a:ln>
            <a:noFill/>
          </a:ln>
          <a:effectLst>
            <a:glow rad="101600">
              <a:schemeClr val="tx1">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8960390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The Daily Scrum</a:t>
            </a:r>
            <a:endParaRPr lang="bg-BG" dirty="0"/>
          </a:p>
        </p:txBody>
      </p:sp>
      <p:sp>
        <p:nvSpPr>
          <p:cNvPr id="4" name="Slide Number Placeholder 3"/>
          <p:cNvSpPr>
            <a:spLocks noGrp="1"/>
          </p:cNvSpPr>
          <p:nvPr>
            <p:ph type="sldNum" sz="quarter" idx="13"/>
          </p:nvPr>
        </p:nvSpPr>
        <p:spPr/>
        <p:txBody>
          <a:bodyPr/>
          <a:lstStyle/>
          <a:p>
            <a:fld id="{C014DD1E-5D91-48A3-AD6D-45FBA980D106}" type="slidenum">
              <a:rPr lang="en-US" smtClean="0"/>
              <a:pPr/>
              <a:t>75</a:t>
            </a:fld>
            <a:endParaRPr lang="en-US" dirty="0"/>
          </a:p>
        </p:txBody>
      </p:sp>
      <p:grpSp>
        <p:nvGrpSpPr>
          <p:cNvPr id="23" name="Group 3">
            <a:extLst>
              <a:ext uri="{FF2B5EF4-FFF2-40B4-BE49-F238E27FC236}">
                <a16:creationId xmlns:a16="http://schemas.microsoft.com/office/drawing/2014/main" id="{B12571E6-5284-41E1-BFE5-FB4806632A36}"/>
              </a:ext>
            </a:extLst>
          </p:cNvPr>
          <p:cNvGrpSpPr>
            <a:grpSpLocks/>
          </p:cNvGrpSpPr>
          <p:nvPr/>
        </p:nvGrpSpPr>
        <p:grpSpPr bwMode="auto">
          <a:xfrm>
            <a:off x="471942" y="1371600"/>
            <a:ext cx="6870700" cy="1524000"/>
            <a:chOff x="0" y="0"/>
            <a:chExt cx="4328" cy="960"/>
          </a:xfrm>
        </p:grpSpPr>
        <p:sp>
          <p:nvSpPr>
            <p:cNvPr id="24" name="AutoShape 4">
              <a:extLst>
                <a:ext uri="{FF2B5EF4-FFF2-40B4-BE49-F238E27FC236}">
                  <a16:creationId xmlns:a16="http://schemas.microsoft.com/office/drawing/2014/main" id="{86923956-96BC-45B7-9B8B-FC2F51BBED03}"/>
                </a:ext>
              </a:extLst>
            </p:cNvPr>
            <p:cNvSpPr>
              <a:spLocks/>
            </p:cNvSpPr>
            <p:nvPr/>
          </p:nvSpPr>
          <p:spPr bwMode="auto">
            <a:xfrm>
              <a:off x="0" y="312"/>
              <a:ext cx="4264" cy="648"/>
            </a:xfrm>
            <a:prstGeom prst="roundRect">
              <a:avLst>
                <a:gd name="adj" fmla="val 29630"/>
              </a:avLst>
            </a:prstGeom>
            <a:blipFill dpi="0" rotWithShape="0">
              <a:blip r:embed="rId2" cstate="print">
                <a:extLst>
                  <a:ext uri="{28A0092B-C50C-407E-A947-70E740481C1C}">
                    <a14:useLocalDpi xmlns:a14="http://schemas.microsoft.com/office/drawing/2010/main"/>
                  </a:ext>
                </a:extLst>
              </a:blip>
              <a:srcRect/>
              <a:tile tx="0" ty="0" sx="100000" sy="100000" flip="none" algn="tl"/>
            </a:blipFill>
            <a:ln w="25400">
              <a:solidFill>
                <a:srgbClr val="00531C"/>
              </a:solidFill>
              <a:round/>
              <a:headEnd/>
              <a:tailEnd/>
            </a:ln>
            <a:effectLst>
              <a:outerShdw blurRad="63500" dist="63500" dir="2700000" algn="ctr" rotWithShape="0">
                <a:schemeClr val="bg2">
                  <a:alpha val="29999"/>
                </a:schemeClr>
              </a:outerShdw>
            </a:effectLst>
          </p:spPr>
          <p:txBody>
            <a:bodyPr lIns="0" tIns="0" rIns="0" bIns="0" anchor="ctr"/>
            <a:lstStyle/>
            <a:p>
              <a:pPr algn="l">
                <a:tabLst>
                  <a:tab pos="1066800" algn="l"/>
                </a:tabLst>
                <a:defRPr/>
              </a:pPr>
              <a:r>
                <a:rPr lang="en-US" sz="3600" dirty="0">
                  <a:solidFill>
                    <a:srgbClr val="FFFFFF"/>
                  </a:solidFill>
                  <a:latin typeface="Arial" charset="0"/>
                  <a:ea typeface="Arial" charset="0"/>
                  <a:cs typeface="Arial" charset="0"/>
                  <a:sym typeface="Arial" charset="0"/>
                </a:rPr>
                <a:t>What did you do yesterday?</a:t>
              </a:r>
            </a:p>
          </p:txBody>
        </p:sp>
        <p:grpSp>
          <p:nvGrpSpPr>
            <p:cNvPr id="25" name="Group 5">
              <a:extLst>
                <a:ext uri="{FF2B5EF4-FFF2-40B4-BE49-F238E27FC236}">
                  <a16:creationId xmlns:a16="http://schemas.microsoft.com/office/drawing/2014/main" id="{42223C3D-28B0-4DB9-B2A5-A67C08F91028}"/>
                </a:ext>
              </a:extLst>
            </p:cNvPr>
            <p:cNvGrpSpPr>
              <a:grpSpLocks/>
            </p:cNvGrpSpPr>
            <p:nvPr/>
          </p:nvGrpSpPr>
          <p:grpSpPr bwMode="auto">
            <a:xfrm>
              <a:off x="3728" y="0"/>
              <a:ext cx="600" cy="600"/>
              <a:chOff x="0" y="0"/>
              <a:chExt cx="600" cy="600"/>
            </a:xfrm>
          </p:grpSpPr>
          <p:pic>
            <p:nvPicPr>
              <p:cNvPr id="26" name="Picture 6">
                <a:extLst>
                  <a:ext uri="{FF2B5EF4-FFF2-40B4-BE49-F238E27FC236}">
                    <a16:creationId xmlns:a16="http://schemas.microsoft.com/office/drawing/2014/main" id="{13550CD6-B799-4EAC-8155-228B6070E516}"/>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0" y="0"/>
                <a:ext cx="600" cy="600"/>
              </a:xfrm>
              <a:prstGeom prst="rect">
                <a:avLst/>
              </a:prstGeom>
              <a:noFill/>
              <a:ln w="25400">
                <a:noFill/>
                <a:miter lim="800000"/>
                <a:headEnd/>
                <a:tailEnd/>
              </a:ln>
              <a:effectLst>
                <a:outerShdw dist="101600" dir="2700000" algn="ctr" rotWithShape="0">
                  <a:schemeClr val="bg2">
                    <a:alpha val="79999"/>
                  </a:schemeClr>
                </a:outerShdw>
              </a:effectLst>
            </p:spPr>
          </p:pic>
          <p:sp>
            <p:nvSpPr>
              <p:cNvPr id="27" name="Rectangle 7">
                <a:extLst>
                  <a:ext uri="{FF2B5EF4-FFF2-40B4-BE49-F238E27FC236}">
                    <a16:creationId xmlns:a16="http://schemas.microsoft.com/office/drawing/2014/main" id="{1C07A62A-712B-4B56-9BAD-F9C10D911CBE}"/>
                  </a:ext>
                </a:extLst>
              </p:cNvPr>
              <p:cNvSpPr>
                <a:spLocks/>
              </p:cNvSpPr>
              <p:nvPr/>
            </p:nvSpPr>
            <p:spPr bwMode="auto">
              <a:xfrm>
                <a:off x="123" y="40"/>
                <a:ext cx="336" cy="528"/>
              </a:xfrm>
              <a:prstGeom prst="rect">
                <a:avLst/>
              </a:prstGeom>
              <a:noFill/>
              <a:ln w="9525">
                <a:noFill/>
                <a:miter lim="800000"/>
                <a:headEnd/>
                <a:tailEnd/>
              </a:ln>
              <a:effectLst>
                <a:outerShdw dist="25399" dir="13500000" algn="ctr" rotWithShape="0">
                  <a:schemeClr val="bg2"/>
                </a:outerShdw>
              </a:effectLst>
            </p:spPr>
            <p:txBody>
              <a:bodyPr lIns="50800" tIns="50800" rIns="50800" bIns="50800"/>
              <a:lstStyle/>
              <a:p>
                <a:pPr>
                  <a:tabLst>
                    <a:tab pos="1066800" algn="l"/>
                  </a:tabLst>
                  <a:defRPr/>
                </a:pPr>
                <a:r>
                  <a:rPr lang="en-US" sz="5000" dirty="0">
                    <a:solidFill>
                      <a:srgbClr val="FFFFFF"/>
                    </a:solidFill>
                    <a:latin typeface="Arial Rounded MT Bold" charset="0"/>
                    <a:ea typeface="Arial Rounded MT Bold" charset="0"/>
                    <a:cs typeface="Arial Rounded MT Bold" charset="0"/>
                    <a:sym typeface="Arial Rounded MT Bold" charset="0"/>
                  </a:rPr>
                  <a:t>1</a:t>
                </a:r>
              </a:p>
            </p:txBody>
          </p:sp>
        </p:grpSp>
      </p:grpSp>
      <p:grpSp>
        <p:nvGrpSpPr>
          <p:cNvPr id="28" name="Group 8">
            <a:extLst>
              <a:ext uri="{FF2B5EF4-FFF2-40B4-BE49-F238E27FC236}">
                <a16:creationId xmlns:a16="http://schemas.microsoft.com/office/drawing/2014/main" id="{BF04410F-E72F-44AF-BFA8-60B0A003D562}"/>
              </a:ext>
            </a:extLst>
          </p:cNvPr>
          <p:cNvGrpSpPr>
            <a:grpSpLocks/>
          </p:cNvGrpSpPr>
          <p:nvPr/>
        </p:nvGrpSpPr>
        <p:grpSpPr bwMode="auto">
          <a:xfrm>
            <a:off x="1338263" y="2916464"/>
            <a:ext cx="6870700" cy="1524000"/>
            <a:chOff x="0" y="0"/>
            <a:chExt cx="4328" cy="960"/>
          </a:xfrm>
        </p:grpSpPr>
        <p:sp>
          <p:nvSpPr>
            <p:cNvPr id="29" name="AutoShape 9">
              <a:extLst>
                <a:ext uri="{FF2B5EF4-FFF2-40B4-BE49-F238E27FC236}">
                  <a16:creationId xmlns:a16="http://schemas.microsoft.com/office/drawing/2014/main" id="{2BFA0172-4378-4A50-92D3-6265E91C9BB5}"/>
                </a:ext>
              </a:extLst>
            </p:cNvPr>
            <p:cNvSpPr>
              <a:spLocks/>
            </p:cNvSpPr>
            <p:nvPr/>
          </p:nvSpPr>
          <p:spPr bwMode="auto">
            <a:xfrm>
              <a:off x="0" y="312"/>
              <a:ext cx="4264" cy="648"/>
            </a:xfrm>
            <a:prstGeom prst="roundRect">
              <a:avLst>
                <a:gd name="adj" fmla="val 29630"/>
              </a:avLst>
            </a:prstGeom>
            <a:blipFill dpi="0" rotWithShape="0">
              <a:blip r:embed="rId2" cstate="print">
                <a:extLst>
                  <a:ext uri="{28A0092B-C50C-407E-A947-70E740481C1C}">
                    <a14:useLocalDpi xmlns:a14="http://schemas.microsoft.com/office/drawing/2010/main"/>
                  </a:ext>
                </a:extLst>
              </a:blip>
              <a:srcRect/>
              <a:tile tx="0" ty="0" sx="100000" sy="100000" flip="none" algn="tl"/>
            </a:blipFill>
            <a:ln w="25400">
              <a:solidFill>
                <a:srgbClr val="00531C"/>
              </a:solidFill>
              <a:round/>
              <a:headEnd/>
              <a:tailEnd/>
            </a:ln>
            <a:effectLst>
              <a:outerShdw blurRad="63500" dist="63500" dir="2700000" algn="ctr" rotWithShape="0">
                <a:schemeClr val="bg2">
                  <a:alpha val="29999"/>
                </a:schemeClr>
              </a:outerShdw>
            </a:effectLst>
          </p:spPr>
          <p:txBody>
            <a:bodyPr lIns="0" tIns="0" rIns="0" bIns="0" anchor="ctr"/>
            <a:lstStyle/>
            <a:p>
              <a:pPr algn="l">
                <a:tabLst>
                  <a:tab pos="1066800" algn="l"/>
                </a:tabLst>
                <a:defRPr/>
              </a:pPr>
              <a:r>
                <a:rPr lang="en-US" sz="3600" dirty="0">
                  <a:solidFill>
                    <a:srgbClr val="FFFFFF"/>
                  </a:solidFill>
                  <a:latin typeface="Arial" charset="0"/>
                  <a:ea typeface="Arial" charset="0"/>
                  <a:cs typeface="Arial" charset="0"/>
                  <a:sym typeface="Arial" charset="0"/>
                </a:rPr>
                <a:t>What will you do today?</a:t>
              </a:r>
            </a:p>
          </p:txBody>
        </p:sp>
        <p:grpSp>
          <p:nvGrpSpPr>
            <p:cNvPr id="30" name="Group 10">
              <a:extLst>
                <a:ext uri="{FF2B5EF4-FFF2-40B4-BE49-F238E27FC236}">
                  <a16:creationId xmlns:a16="http://schemas.microsoft.com/office/drawing/2014/main" id="{5BA4BA04-D75E-47C3-AC3E-F17AABACBBC8}"/>
                </a:ext>
              </a:extLst>
            </p:cNvPr>
            <p:cNvGrpSpPr>
              <a:grpSpLocks/>
            </p:cNvGrpSpPr>
            <p:nvPr/>
          </p:nvGrpSpPr>
          <p:grpSpPr bwMode="auto">
            <a:xfrm>
              <a:off x="3728" y="0"/>
              <a:ext cx="600" cy="600"/>
              <a:chOff x="0" y="0"/>
              <a:chExt cx="600" cy="600"/>
            </a:xfrm>
          </p:grpSpPr>
          <p:pic>
            <p:nvPicPr>
              <p:cNvPr id="31" name="Picture 11">
                <a:extLst>
                  <a:ext uri="{FF2B5EF4-FFF2-40B4-BE49-F238E27FC236}">
                    <a16:creationId xmlns:a16="http://schemas.microsoft.com/office/drawing/2014/main" id="{73AC7B57-CB3A-46DC-832C-34750DF6CECB}"/>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0" y="0"/>
                <a:ext cx="600" cy="600"/>
              </a:xfrm>
              <a:prstGeom prst="rect">
                <a:avLst/>
              </a:prstGeom>
              <a:noFill/>
              <a:ln w="25400">
                <a:noFill/>
                <a:miter lim="800000"/>
                <a:headEnd/>
                <a:tailEnd/>
              </a:ln>
              <a:effectLst>
                <a:outerShdw dist="101600" dir="2700000" algn="ctr" rotWithShape="0">
                  <a:schemeClr val="bg2">
                    <a:alpha val="79999"/>
                  </a:schemeClr>
                </a:outerShdw>
              </a:effectLst>
            </p:spPr>
          </p:pic>
          <p:sp>
            <p:nvSpPr>
              <p:cNvPr id="32" name="Rectangle 12">
                <a:extLst>
                  <a:ext uri="{FF2B5EF4-FFF2-40B4-BE49-F238E27FC236}">
                    <a16:creationId xmlns:a16="http://schemas.microsoft.com/office/drawing/2014/main" id="{34B57C5E-B8F7-4385-B874-9CD1F65C7257}"/>
                  </a:ext>
                </a:extLst>
              </p:cNvPr>
              <p:cNvSpPr>
                <a:spLocks/>
              </p:cNvSpPr>
              <p:nvPr/>
            </p:nvSpPr>
            <p:spPr bwMode="auto">
              <a:xfrm>
                <a:off x="123" y="40"/>
                <a:ext cx="336" cy="528"/>
              </a:xfrm>
              <a:prstGeom prst="rect">
                <a:avLst/>
              </a:prstGeom>
              <a:noFill/>
              <a:ln w="9525">
                <a:noFill/>
                <a:miter lim="800000"/>
                <a:headEnd/>
                <a:tailEnd/>
              </a:ln>
              <a:effectLst>
                <a:outerShdw dist="25399" dir="13500000" algn="ctr" rotWithShape="0">
                  <a:schemeClr val="bg2"/>
                </a:outerShdw>
              </a:effectLst>
            </p:spPr>
            <p:txBody>
              <a:bodyPr lIns="50800" tIns="50800" rIns="50800" bIns="50800"/>
              <a:lstStyle/>
              <a:p>
                <a:pPr>
                  <a:tabLst>
                    <a:tab pos="1066800" algn="l"/>
                  </a:tabLst>
                  <a:defRPr/>
                </a:pPr>
                <a:r>
                  <a:rPr lang="en-US" sz="5000" dirty="0">
                    <a:solidFill>
                      <a:srgbClr val="FFFFFF"/>
                    </a:solidFill>
                    <a:latin typeface="Arial Rounded MT Bold" charset="0"/>
                    <a:ea typeface="Arial Rounded MT Bold" charset="0"/>
                    <a:cs typeface="Arial Rounded MT Bold" charset="0"/>
                    <a:sym typeface="Arial Rounded MT Bold" charset="0"/>
                  </a:rPr>
                  <a:t>2</a:t>
                </a:r>
              </a:p>
            </p:txBody>
          </p:sp>
        </p:grpSp>
      </p:grpSp>
      <p:grpSp>
        <p:nvGrpSpPr>
          <p:cNvPr id="33" name="Group 13">
            <a:extLst>
              <a:ext uri="{FF2B5EF4-FFF2-40B4-BE49-F238E27FC236}">
                <a16:creationId xmlns:a16="http://schemas.microsoft.com/office/drawing/2014/main" id="{3E813FC9-C298-44D2-850B-3A077429BA48}"/>
              </a:ext>
            </a:extLst>
          </p:cNvPr>
          <p:cNvGrpSpPr>
            <a:grpSpLocks/>
          </p:cNvGrpSpPr>
          <p:nvPr/>
        </p:nvGrpSpPr>
        <p:grpSpPr bwMode="auto">
          <a:xfrm>
            <a:off x="1981200" y="4601029"/>
            <a:ext cx="6870700" cy="1524000"/>
            <a:chOff x="0" y="0"/>
            <a:chExt cx="4328" cy="960"/>
          </a:xfrm>
        </p:grpSpPr>
        <p:sp>
          <p:nvSpPr>
            <p:cNvPr id="34" name="AutoShape 14">
              <a:extLst>
                <a:ext uri="{FF2B5EF4-FFF2-40B4-BE49-F238E27FC236}">
                  <a16:creationId xmlns:a16="http://schemas.microsoft.com/office/drawing/2014/main" id="{A7E1C133-7377-4F26-8C74-BAC18559C98E}"/>
                </a:ext>
              </a:extLst>
            </p:cNvPr>
            <p:cNvSpPr>
              <a:spLocks/>
            </p:cNvSpPr>
            <p:nvPr/>
          </p:nvSpPr>
          <p:spPr bwMode="auto">
            <a:xfrm>
              <a:off x="0" y="312"/>
              <a:ext cx="4264" cy="648"/>
            </a:xfrm>
            <a:prstGeom prst="roundRect">
              <a:avLst>
                <a:gd name="adj" fmla="val 29630"/>
              </a:avLst>
            </a:prstGeom>
            <a:blipFill dpi="0" rotWithShape="0">
              <a:blip r:embed="rId2" cstate="print">
                <a:extLst>
                  <a:ext uri="{28A0092B-C50C-407E-A947-70E740481C1C}">
                    <a14:useLocalDpi xmlns:a14="http://schemas.microsoft.com/office/drawing/2010/main"/>
                  </a:ext>
                </a:extLst>
              </a:blip>
              <a:srcRect/>
              <a:tile tx="0" ty="0" sx="100000" sy="100000" flip="none" algn="tl"/>
            </a:blipFill>
            <a:ln w="25400">
              <a:solidFill>
                <a:srgbClr val="00531C"/>
              </a:solidFill>
              <a:round/>
              <a:headEnd/>
              <a:tailEnd/>
            </a:ln>
            <a:effectLst>
              <a:outerShdw blurRad="63500" dist="63500" dir="2700000" algn="ctr" rotWithShape="0">
                <a:schemeClr val="bg2">
                  <a:alpha val="29999"/>
                </a:schemeClr>
              </a:outerShdw>
            </a:effectLst>
          </p:spPr>
          <p:txBody>
            <a:bodyPr lIns="0" tIns="0" rIns="0" bIns="0" anchor="ctr"/>
            <a:lstStyle/>
            <a:p>
              <a:pPr algn="l">
                <a:tabLst>
                  <a:tab pos="1066800" algn="l"/>
                </a:tabLst>
                <a:defRPr/>
              </a:pPr>
              <a:r>
                <a:rPr lang="en-US" sz="3600" dirty="0">
                  <a:solidFill>
                    <a:srgbClr val="FFFFFF"/>
                  </a:solidFill>
                  <a:latin typeface="Arial" charset="0"/>
                  <a:ea typeface="Arial" charset="0"/>
                  <a:cs typeface="Arial" charset="0"/>
                  <a:sym typeface="Arial" charset="0"/>
                </a:rPr>
                <a:t>Is anything in your way?</a:t>
              </a:r>
            </a:p>
          </p:txBody>
        </p:sp>
        <p:grpSp>
          <p:nvGrpSpPr>
            <p:cNvPr id="35" name="Group 15">
              <a:extLst>
                <a:ext uri="{FF2B5EF4-FFF2-40B4-BE49-F238E27FC236}">
                  <a16:creationId xmlns:a16="http://schemas.microsoft.com/office/drawing/2014/main" id="{2E98F9FF-2642-4DB7-BF27-B2D7BF1AF250}"/>
                </a:ext>
              </a:extLst>
            </p:cNvPr>
            <p:cNvGrpSpPr>
              <a:grpSpLocks/>
            </p:cNvGrpSpPr>
            <p:nvPr/>
          </p:nvGrpSpPr>
          <p:grpSpPr bwMode="auto">
            <a:xfrm>
              <a:off x="3728" y="0"/>
              <a:ext cx="600" cy="600"/>
              <a:chOff x="0" y="0"/>
              <a:chExt cx="600" cy="600"/>
            </a:xfrm>
          </p:grpSpPr>
          <p:pic>
            <p:nvPicPr>
              <p:cNvPr id="36" name="Picture 16">
                <a:extLst>
                  <a:ext uri="{FF2B5EF4-FFF2-40B4-BE49-F238E27FC236}">
                    <a16:creationId xmlns:a16="http://schemas.microsoft.com/office/drawing/2014/main" id="{EA06DBE8-89E9-4FF5-9C19-665AE7D0F21F}"/>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0" y="0"/>
                <a:ext cx="600" cy="600"/>
              </a:xfrm>
              <a:prstGeom prst="rect">
                <a:avLst/>
              </a:prstGeom>
              <a:noFill/>
              <a:ln w="25400">
                <a:noFill/>
                <a:miter lim="800000"/>
                <a:headEnd/>
                <a:tailEnd/>
              </a:ln>
              <a:effectLst>
                <a:outerShdw dist="101600" dir="2700000" algn="ctr" rotWithShape="0">
                  <a:schemeClr val="bg2">
                    <a:alpha val="79999"/>
                  </a:schemeClr>
                </a:outerShdw>
              </a:effectLst>
            </p:spPr>
          </p:pic>
          <p:sp>
            <p:nvSpPr>
              <p:cNvPr id="37" name="Rectangle 17">
                <a:extLst>
                  <a:ext uri="{FF2B5EF4-FFF2-40B4-BE49-F238E27FC236}">
                    <a16:creationId xmlns:a16="http://schemas.microsoft.com/office/drawing/2014/main" id="{20BF43BC-E86F-4B2C-9C57-30985F085B4B}"/>
                  </a:ext>
                </a:extLst>
              </p:cNvPr>
              <p:cNvSpPr>
                <a:spLocks/>
              </p:cNvSpPr>
              <p:nvPr/>
            </p:nvSpPr>
            <p:spPr bwMode="auto">
              <a:xfrm>
                <a:off x="123" y="40"/>
                <a:ext cx="336" cy="528"/>
              </a:xfrm>
              <a:prstGeom prst="rect">
                <a:avLst/>
              </a:prstGeom>
              <a:noFill/>
              <a:ln w="9525">
                <a:noFill/>
                <a:miter lim="800000"/>
                <a:headEnd/>
                <a:tailEnd/>
              </a:ln>
              <a:effectLst>
                <a:outerShdw dist="25399" dir="13500000" algn="ctr" rotWithShape="0">
                  <a:schemeClr val="bg2"/>
                </a:outerShdw>
              </a:effectLst>
            </p:spPr>
            <p:txBody>
              <a:bodyPr lIns="50800" tIns="50800" rIns="50800" bIns="50800"/>
              <a:lstStyle/>
              <a:p>
                <a:pPr>
                  <a:tabLst>
                    <a:tab pos="1066800" algn="l"/>
                  </a:tabLst>
                  <a:defRPr/>
                </a:pPr>
                <a:r>
                  <a:rPr lang="en-US" sz="5000">
                    <a:solidFill>
                      <a:srgbClr val="FFFFFF"/>
                    </a:solidFill>
                    <a:latin typeface="Arial Rounded MT Bold" charset="0"/>
                    <a:ea typeface="Arial Rounded MT Bold" charset="0"/>
                    <a:cs typeface="Arial Rounded MT Bold" charset="0"/>
                    <a:sym typeface="Arial Rounded MT Bold" charset="0"/>
                  </a:rPr>
                  <a:t>3</a:t>
                </a:r>
              </a:p>
            </p:txBody>
          </p:sp>
        </p:grpSp>
      </p:grpSp>
    </p:spTree>
    <p:extLst>
      <p:ext uri="{BB962C8B-B14F-4D97-AF65-F5344CB8AC3E}">
        <p14:creationId xmlns:p14="http://schemas.microsoft.com/office/powerpoint/2010/main" val="12471977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a:bodyPr>
          <a:lstStyle/>
          <a:p>
            <a:pPr>
              <a:lnSpc>
                <a:spcPct val="100000"/>
              </a:lnSpc>
            </a:pPr>
            <a:r>
              <a:rPr lang="en-US" dirty="0"/>
              <a:t>Review the work that was completed and not completed</a:t>
            </a:r>
          </a:p>
          <a:p>
            <a:pPr>
              <a:lnSpc>
                <a:spcPct val="100000"/>
              </a:lnSpc>
            </a:pPr>
            <a:r>
              <a:rPr lang="en-US" dirty="0"/>
              <a:t>Present the </a:t>
            </a:r>
            <a:r>
              <a:rPr lang="en-US" dirty="0">
                <a:solidFill>
                  <a:schemeClr val="bg1"/>
                </a:solidFill>
              </a:rPr>
              <a:t>completed work </a:t>
            </a:r>
            <a:r>
              <a:rPr lang="en-US" dirty="0"/>
              <a:t>to the stakeholders </a:t>
            </a:r>
          </a:p>
          <a:p>
            <a:pPr marL="577850" lvl="1" indent="-220663">
              <a:lnSpc>
                <a:spcPct val="100000"/>
              </a:lnSpc>
            </a:pPr>
            <a:r>
              <a:rPr lang="en-US" dirty="0"/>
              <a:t>New features or underlying architecture</a:t>
            </a:r>
          </a:p>
          <a:p>
            <a:pPr marL="577850" lvl="1" indent="-220663">
              <a:lnSpc>
                <a:spcPct val="100000"/>
              </a:lnSpc>
            </a:pPr>
            <a:r>
              <a:rPr lang="en-US" dirty="0"/>
              <a:t>Incomplete work cannot be demonstrated</a:t>
            </a:r>
          </a:p>
          <a:p>
            <a:pPr marL="577850" lvl="1" indent="-220663">
              <a:lnSpc>
                <a:spcPct val="100000"/>
              </a:lnSpc>
            </a:pPr>
            <a:r>
              <a:rPr lang="en-US" dirty="0"/>
              <a:t>2-hour preparation time rule</a:t>
            </a:r>
          </a:p>
          <a:p>
            <a:pPr marL="577850" lvl="1" indent="-220663">
              <a:lnSpc>
                <a:spcPct val="100000"/>
              </a:lnSpc>
            </a:pPr>
            <a:r>
              <a:rPr lang="en-US" dirty="0"/>
              <a:t>No slides</a:t>
            </a:r>
          </a:p>
          <a:p>
            <a:pPr>
              <a:lnSpc>
                <a:spcPct val="100000"/>
              </a:lnSpc>
            </a:pPr>
            <a:r>
              <a:rPr lang="en-US" dirty="0"/>
              <a:t>Typically 2.5% of Sprint Duration</a:t>
            </a:r>
          </a:p>
        </p:txBody>
      </p:sp>
      <p:sp>
        <p:nvSpPr>
          <p:cNvPr id="3" name="Title 2"/>
          <p:cNvSpPr>
            <a:spLocks noGrp="1"/>
          </p:cNvSpPr>
          <p:nvPr>
            <p:ph type="title"/>
          </p:nvPr>
        </p:nvSpPr>
        <p:spPr/>
        <p:txBody>
          <a:bodyPr/>
          <a:lstStyle/>
          <a:p>
            <a:r>
              <a:rPr lang="en-US" dirty="0"/>
              <a:t>Sprint Review/Demo Meeting</a:t>
            </a:r>
            <a:endParaRPr lang="bg-BG" dirty="0"/>
          </a:p>
        </p:txBody>
      </p:sp>
      <p:sp>
        <p:nvSpPr>
          <p:cNvPr id="4" name="Slide Number Placeholder 3"/>
          <p:cNvSpPr>
            <a:spLocks noGrp="1"/>
          </p:cNvSpPr>
          <p:nvPr>
            <p:ph type="sldNum" sz="quarter" idx="13"/>
          </p:nvPr>
        </p:nvSpPr>
        <p:spPr/>
        <p:txBody>
          <a:bodyPr/>
          <a:lstStyle/>
          <a:p>
            <a:fld id="{C014DD1E-5D91-48A3-AD6D-45FBA980D106}" type="slidenum">
              <a:rPr lang="en-US" smtClean="0"/>
              <a:pPr/>
              <a:t>76</a:t>
            </a:fld>
            <a:endParaRPr lang="en-US" dirty="0"/>
          </a:p>
        </p:txBody>
      </p:sp>
    </p:spTree>
    <p:extLst>
      <p:ext uri="{BB962C8B-B14F-4D97-AF65-F5344CB8AC3E}">
        <p14:creationId xmlns:p14="http://schemas.microsoft.com/office/powerpoint/2010/main" val="235279557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a:bodyPr>
          <a:lstStyle/>
          <a:p>
            <a:pPr>
              <a:lnSpc>
                <a:spcPct val="100000"/>
              </a:lnSpc>
            </a:pPr>
            <a:r>
              <a:rPr lang="en-US" dirty="0"/>
              <a:t>All team members reflect on the past sprint</a:t>
            </a:r>
          </a:p>
          <a:p>
            <a:pPr>
              <a:lnSpc>
                <a:spcPct val="100000"/>
              </a:lnSpc>
            </a:pPr>
            <a:r>
              <a:rPr lang="en-US" dirty="0"/>
              <a:t>Make continuous process improvements</a:t>
            </a:r>
          </a:p>
          <a:p>
            <a:pPr>
              <a:lnSpc>
                <a:spcPct val="100000"/>
              </a:lnSpc>
            </a:pPr>
            <a:r>
              <a:rPr lang="en-US" dirty="0"/>
              <a:t>Two main questions are asked</a:t>
            </a:r>
          </a:p>
          <a:p>
            <a:pPr lvl="1">
              <a:lnSpc>
                <a:spcPct val="100000"/>
              </a:lnSpc>
            </a:pPr>
            <a:r>
              <a:rPr lang="en-US" dirty="0">
                <a:solidFill>
                  <a:schemeClr val="bg1"/>
                </a:solidFill>
              </a:rPr>
              <a:t>What went well </a:t>
            </a:r>
            <a:r>
              <a:rPr lang="en-US" dirty="0"/>
              <a:t>during the sprint? </a:t>
            </a:r>
          </a:p>
          <a:p>
            <a:pPr lvl="1">
              <a:lnSpc>
                <a:spcPct val="100000"/>
              </a:lnSpc>
            </a:pPr>
            <a:r>
              <a:rPr lang="en-US" dirty="0">
                <a:solidFill>
                  <a:schemeClr val="bg1"/>
                </a:solidFill>
              </a:rPr>
              <a:t>What could be improved </a:t>
            </a:r>
            <a:r>
              <a:rPr lang="en-US" dirty="0"/>
              <a:t>in the next sprint?</a:t>
            </a:r>
          </a:p>
          <a:p>
            <a:pPr>
              <a:lnSpc>
                <a:spcPct val="100000"/>
              </a:lnSpc>
            </a:pPr>
            <a:r>
              <a:rPr lang="en-US" dirty="0"/>
              <a:t>Three hour time limit  for a 4 week Sprint</a:t>
            </a:r>
          </a:p>
        </p:txBody>
      </p:sp>
      <p:sp>
        <p:nvSpPr>
          <p:cNvPr id="3" name="Title 2"/>
          <p:cNvSpPr>
            <a:spLocks noGrp="1"/>
          </p:cNvSpPr>
          <p:nvPr>
            <p:ph type="title"/>
          </p:nvPr>
        </p:nvSpPr>
        <p:spPr/>
        <p:txBody>
          <a:bodyPr/>
          <a:lstStyle/>
          <a:p>
            <a:r>
              <a:rPr lang="en-US" dirty="0"/>
              <a:t>Sprint Retrospective</a:t>
            </a:r>
            <a:endParaRPr lang="bg-BG" dirty="0"/>
          </a:p>
        </p:txBody>
      </p:sp>
      <p:sp>
        <p:nvSpPr>
          <p:cNvPr id="4" name="Slide Number Placeholder 3"/>
          <p:cNvSpPr>
            <a:spLocks noGrp="1"/>
          </p:cNvSpPr>
          <p:nvPr>
            <p:ph type="sldNum" sz="quarter" idx="13"/>
          </p:nvPr>
        </p:nvSpPr>
        <p:spPr/>
        <p:txBody>
          <a:bodyPr/>
          <a:lstStyle/>
          <a:p>
            <a:fld id="{C014DD1E-5D91-48A3-AD6D-45FBA980D106}" type="slidenum">
              <a:rPr lang="en-US" smtClean="0"/>
              <a:pPr/>
              <a:t>77</a:t>
            </a:fld>
            <a:endParaRPr lang="en-US" dirty="0"/>
          </a:p>
        </p:txBody>
      </p:sp>
      <p:pic>
        <p:nvPicPr>
          <p:cNvPr id="5" name="Picture 2">
            <a:extLst>
              <a:ext uri="{FF2B5EF4-FFF2-40B4-BE49-F238E27FC236}">
                <a16:creationId xmlns:a16="http://schemas.microsoft.com/office/drawing/2014/main" id="{4874D024-DCD8-45EF-AD43-DF709936B6D6}"/>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8532812" y="4476954"/>
            <a:ext cx="2971800" cy="1920240"/>
          </a:xfrm>
          <a:prstGeom prst="rect">
            <a:avLst/>
          </a:prstGeom>
          <a:noFill/>
          <a:ln>
            <a:noFill/>
          </a:ln>
          <a:effectLst>
            <a:glow rad="101600">
              <a:schemeClr val="tx1">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68746312"/>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a:bodyPr>
          <a:lstStyle/>
          <a:p>
            <a:pPr lvl="0" fontAlgn="base">
              <a:buClr>
                <a:schemeClr val="tx2"/>
              </a:buClr>
              <a:buSzPct val="70000"/>
              <a:tabLst>
                <a:tab pos="282575" algn="l"/>
              </a:tabLst>
            </a:pPr>
            <a:r>
              <a:rPr lang="en-US" sz="3400" dirty="0"/>
              <a:t>Very common way to estimate work</a:t>
            </a:r>
          </a:p>
          <a:p>
            <a:pPr lvl="0" fontAlgn="base">
              <a:buClr>
                <a:schemeClr val="tx2"/>
              </a:buClr>
              <a:buSzPct val="70000"/>
              <a:tabLst>
                <a:tab pos="282575" algn="l"/>
              </a:tabLst>
            </a:pPr>
            <a:r>
              <a:rPr lang="en-US" sz="3400" dirty="0"/>
              <a:t>Based on size, effort and complexity, </a:t>
            </a:r>
            <a:r>
              <a:rPr lang="en-US" sz="3400" dirty="0">
                <a:solidFill>
                  <a:schemeClr val="bg1"/>
                </a:solidFill>
              </a:rPr>
              <a:t>not duration</a:t>
            </a:r>
          </a:p>
          <a:p>
            <a:pPr lvl="0" fontAlgn="base">
              <a:buClr>
                <a:schemeClr val="tx2"/>
              </a:buClr>
              <a:buSzPct val="70000"/>
              <a:tabLst>
                <a:tab pos="282575" algn="l"/>
              </a:tabLst>
            </a:pPr>
            <a:r>
              <a:rPr lang="en-US" sz="3400" dirty="0"/>
              <a:t>Unitless and numerically relative</a:t>
            </a:r>
          </a:p>
          <a:p>
            <a:pPr lvl="0" fontAlgn="base">
              <a:buClr>
                <a:schemeClr val="tx2"/>
              </a:buClr>
              <a:buSzPct val="70000"/>
              <a:tabLst>
                <a:tab pos="282575" algn="l"/>
              </a:tabLst>
            </a:pPr>
            <a:r>
              <a:rPr lang="en-US" sz="3400" dirty="0"/>
              <a:t>Different for each team of estimators</a:t>
            </a:r>
          </a:p>
          <a:p>
            <a:pPr lvl="0" fontAlgn="base">
              <a:buClr>
                <a:schemeClr val="tx2"/>
              </a:buClr>
              <a:buSzPct val="70000"/>
              <a:tabLst>
                <a:tab pos="282575" algn="l"/>
              </a:tabLst>
            </a:pPr>
            <a:r>
              <a:rPr lang="en-US" sz="3400" dirty="0"/>
              <a:t>Points are additive</a:t>
            </a:r>
          </a:p>
          <a:p>
            <a:pPr lvl="0" fontAlgn="base">
              <a:buClr>
                <a:schemeClr val="tx2"/>
              </a:buClr>
              <a:buSzPct val="70000"/>
              <a:tabLst>
                <a:tab pos="282575" algn="l"/>
              </a:tabLst>
            </a:pPr>
            <a:r>
              <a:rPr lang="en-US" sz="3400" dirty="0"/>
              <a:t>Based on historical reality</a:t>
            </a:r>
          </a:p>
          <a:p>
            <a:pPr lvl="0" fontAlgn="base">
              <a:buClr>
                <a:schemeClr val="tx2"/>
              </a:buClr>
              <a:buSzPct val="70000"/>
              <a:tabLst>
                <a:tab pos="282575" algn="l"/>
              </a:tabLst>
            </a:pPr>
            <a:r>
              <a:rPr lang="en-US" sz="3400" dirty="0"/>
              <a:t>Easy to use and understand</a:t>
            </a:r>
          </a:p>
        </p:txBody>
      </p:sp>
      <p:sp>
        <p:nvSpPr>
          <p:cNvPr id="3" name="Title 2"/>
          <p:cNvSpPr>
            <a:spLocks noGrp="1"/>
          </p:cNvSpPr>
          <p:nvPr>
            <p:ph type="title"/>
          </p:nvPr>
        </p:nvSpPr>
        <p:spPr/>
        <p:txBody>
          <a:bodyPr/>
          <a:lstStyle/>
          <a:p>
            <a:r>
              <a:rPr lang="en-US" dirty="0"/>
              <a:t>User Story </a:t>
            </a:r>
            <a:endParaRPr lang="bg-BG" dirty="0"/>
          </a:p>
        </p:txBody>
      </p:sp>
      <p:sp>
        <p:nvSpPr>
          <p:cNvPr id="4" name="Slide Number Placeholder 3"/>
          <p:cNvSpPr>
            <a:spLocks noGrp="1"/>
          </p:cNvSpPr>
          <p:nvPr>
            <p:ph type="sldNum" sz="quarter" idx="13"/>
          </p:nvPr>
        </p:nvSpPr>
        <p:spPr/>
        <p:txBody>
          <a:bodyPr/>
          <a:lstStyle/>
          <a:p>
            <a:fld id="{C014DD1E-5D91-48A3-AD6D-45FBA980D106}" type="slidenum">
              <a:rPr lang="en-US" smtClean="0"/>
              <a:pPr/>
              <a:t>78</a:t>
            </a:fld>
            <a:endParaRPr lang="en-US" dirty="0"/>
          </a:p>
        </p:txBody>
      </p:sp>
      <p:pic>
        <p:nvPicPr>
          <p:cNvPr id="2050" name="Picture 2" descr="Image result for user stor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75612" y="3377769"/>
            <a:ext cx="3038475" cy="3019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6482252"/>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a:bodyPr>
          <a:lstStyle/>
          <a:p>
            <a:r>
              <a:rPr lang="en-US" dirty="0"/>
              <a:t>Using Story Points</a:t>
            </a:r>
          </a:p>
          <a:p>
            <a:pPr marL="357188" lvl="1" indent="0">
              <a:buNone/>
            </a:pPr>
            <a:r>
              <a:rPr lang="en-US" dirty="0"/>
              <a:t>We can see right away</a:t>
            </a:r>
          </a:p>
          <a:p>
            <a:pPr marL="871538" lvl="1" indent="-514350">
              <a:buFont typeface="+mj-lt"/>
              <a:buAutoNum type="arabicPeriod"/>
            </a:pPr>
            <a:r>
              <a:rPr lang="en-US" dirty="0"/>
              <a:t>Which work items cost the most</a:t>
            </a:r>
          </a:p>
          <a:p>
            <a:pPr marL="871538" lvl="1" indent="-514350">
              <a:buFont typeface="+mj-lt"/>
              <a:buAutoNum type="arabicPeriod"/>
            </a:pPr>
            <a:r>
              <a:rPr lang="en-US" dirty="0"/>
              <a:t>Total cost of all the work</a:t>
            </a:r>
          </a:p>
          <a:p>
            <a:pPr marL="871538" lvl="1" indent="-514350">
              <a:buFont typeface="+mj-lt"/>
              <a:buAutoNum type="arabicPeriod"/>
            </a:pPr>
            <a:r>
              <a:rPr lang="en-US" dirty="0"/>
              <a:t>Total cost to an iteration</a:t>
            </a:r>
          </a:p>
        </p:txBody>
      </p:sp>
      <p:sp>
        <p:nvSpPr>
          <p:cNvPr id="3" name="Title 2"/>
          <p:cNvSpPr>
            <a:spLocks noGrp="1"/>
          </p:cNvSpPr>
          <p:nvPr>
            <p:ph type="title"/>
          </p:nvPr>
        </p:nvSpPr>
        <p:spPr/>
        <p:txBody>
          <a:bodyPr/>
          <a:lstStyle/>
          <a:p>
            <a:r>
              <a:rPr lang="en-US" dirty="0"/>
              <a:t>User Story </a:t>
            </a:r>
            <a:endParaRPr lang="bg-BG" dirty="0"/>
          </a:p>
        </p:txBody>
      </p:sp>
      <p:sp>
        <p:nvSpPr>
          <p:cNvPr id="4" name="Slide Number Placeholder 3"/>
          <p:cNvSpPr>
            <a:spLocks noGrp="1"/>
          </p:cNvSpPr>
          <p:nvPr>
            <p:ph type="sldNum" sz="quarter" idx="13"/>
          </p:nvPr>
        </p:nvSpPr>
        <p:spPr/>
        <p:txBody>
          <a:bodyPr/>
          <a:lstStyle/>
          <a:p>
            <a:fld id="{C014DD1E-5D91-48A3-AD6D-45FBA980D106}" type="slidenum">
              <a:rPr lang="en-US" smtClean="0"/>
              <a:pPr/>
              <a:t>79</a:t>
            </a:fld>
            <a:endParaRPr lang="en-US" dirty="0"/>
          </a:p>
        </p:txBody>
      </p:sp>
      <p:graphicFrame>
        <p:nvGraphicFramePr>
          <p:cNvPr id="5" name="Table 4">
            <a:extLst>
              <a:ext uri="{FF2B5EF4-FFF2-40B4-BE49-F238E27FC236}">
                <a16:creationId xmlns:a16="http://schemas.microsoft.com/office/drawing/2014/main" id="{2BFF6A32-E82E-4C34-B07A-95AE80AAD02F}"/>
              </a:ext>
            </a:extLst>
          </p:cNvPr>
          <p:cNvGraphicFramePr>
            <a:graphicFrameLocks noGrp="1"/>
          </p:cNvGraphicFramePr>
          <p:nvPr>
            <p:extLst>
              <p:ext uri="{D42A27DB-BD31-4B8C-83A1-F6EECF244321}">
                <p14:modId xmlns:p14="http://schemas.microsoft.com/office/powerpoint/2010/main" val="2686132514"/>
              </p:ext>
            </p:extLst>
          </p:nvPr>
        </p:nvGraphicFramePr>
        <p:xfrm>
          <a:off x="7618412" y="1571618"/>
          <a:ext cx="1852127" cy="4450080"/>
        </p:xfrm>
        <a:graphic>
          <a:graphicData uri="http://schemas.openxmlformats.org/drawingml/2006/table">
            <a:tbl>
              <a:tblPr firstRow="1" bandRow="1">
                <a:tableStyleId>{284E427A-3D55-4303-BF80-6455036E1DE7}</a:tableStyleId>
              </a:tblPr>
              <a:tblGrid>
                <a:gridCol w="1852127">
                  <a:extLst>
                    <a:ext uri="{9D8B030D-6E8A-4147-A177-3AD203B41FA5}">
                      <a16:colId xmlns:a16="http://schemas.microsoft.com/office/drawing/2014/main" val="20000"/>
                    </a:ext>
                  </a:extLst>
                </a:gridCol>
              </a:tblGrid>
              <a:tr h="370840">
                <a:tc>
                  <a:txBody>
                    <a:bodyPr/>
                    <a:lstStyle/>
                    <a:p>
                      <a:pPr algn="ctr"/>
                      <a:r>
                        <a:rPr lang="en-US" sz="1800" kern="1200" dirty="0">
                          <a:effectLst>
                            <a:outerShdw blurRad="38100" dist="38100" dir="2700000" algn="tl">
                              <a:srgbClr val="000000">
                                <a:alpha val="43137"/>
                              </a:srgbClr>
                            </a:outerShdw>
                          </a:effectLst>
                        </a:rPr>
                        <a:t>Product Backlog </a:t>
                      </a:r>
                      <a:endParaRPr lang="en-US" sz="1800" b="1" kern="1200" dirty="0">
                        <a:solidFill>
                          <a:srgbClr val="EBFFD2"/>
                        </a:solidFill>
                        <a:effectLst>
                          <a:outerShdw blurRad="38100" dist="38100" dir="2700000" algn="tl">
                            <a:srgbClr val="000000">
                              <a:alpha val="43137"/>
                            </a:srgbClr>
                          </a:outerShdw>
                        </a:effectLst>
                        <a:latin typeface="+mn-lt"/>
                        <a:ea typeface="+mn-ea"/>
                        <a:cs typeface="+mn-cs"/>
                      </a:endParaRPr>
                    </a:p>
                  </a:txBody>
                  <a:tcPr anchor="ctr"/>
                </a:tc>
                <a:extLst>
                  <a:ext uri="{0D108BD9-81ED-4DB2-BD59-A6C34878D82A}">
                    <a16:rowId xmlns:a16="http://schemas.microsoft.com/office/drawing/2014/main" val="10000"/>
                  </a:ext>
                </a:extLst>
              </a:tr>
              <a:tr h="370840">
                <a:tc>
                  <a:txBody>
                    <a:bodyPr/>
                    <a:lstStyle/>
                    <a:p>
                      <a:pPr algn="ctr"/>
                      <a:r>
                        <a:rPr lang="en-US" sz="1800" kern="1200" cap="none" spc="0" dirty="0">
                          <a:ln w="10160">
                            <a:solidFill>
                              <a:schemeClr val="accent5"/>
                            </a:solidFill>
                            <a:prstDash val="solid"/>
                          </a:ln>
                          <a:effectLst>
                            <a:outerShdw blurRad="38100" dist="38100" dir="2700000" algn="tl">
                              <a:srgbClr val="000000">
                                <a:alpha val="43137"/>
                              </a:srgbClr>
                            </a:outerShdw>
                          </a:effectLst>
                        </a:rPr>
                        <a:t>Cost: 13</a:t>
                      </a:r>
                      <a:endParaRPr lang="en-US" sz="1800" b="1" kern="1200" cap="none" spc="0" dirty="0">
                        <a:ln w="10160">
                          <a:solidFill>
                            <a:schemeClr val="accent5"/>
                          </a:solidFill>
                          <a:prstDash val="solid"/>
                        </a:ln>
                        <a:solidFill>
                          <a:srgbClr val="FFFFFF"/>
                        </a:solidFill>
                        <a:effectLst>
                          <a:outerShdw blurRad="38100" dist="38100" dir="2700000" algn="tl">
                            <a:srgbClr val="000000">
                              <a:alpha val="43137"/>
                            </a:srgbClr>
                          </a:outerShdw>
                        </a:effectLst>
                        <a:latin typeface="+mn-lt"/>
                        <a:ea typeface="+mn-ea"/>
                        <a:cs typeface="+mn-cs"/>
                      </a:endParaRPr>
                    </a:p>
                  </a:txBody>
                  <a:tcPr anchor="ctr"/>
                </a:tc>
                <a:extLst>
                  <a:ext uri="{0D108BD9-81ED-4DB2-BD59-A6C34878D82A}">
                    <a16:rowId xmlns:a16="http://schemas.microsoft.com/office/drawing/2014/main" val="10001"/>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kern="1200" cap="none" spc="0" dirty="0">
                          <a:ln w="10160">
                            <a:solidFill>
                              <a:schemeClr val="accent5"/>
                            </a:solidFill>
                            <a:prstDash val="solid"/>
                          </a:ln>
                          <a:effectLst>
                            <a:outerShdw blurRad="38100" dist="38100" dir="2700000" algn="tl">
                              <a:srgbClr val="000000">
                                <a:alpha val="43137"/>
                              </a:srgbClr>
                            </a:outerShdw>
                          </a:effectLst>
                        </a:rPr>
                        <a:t>Cost: 20</a:t>
                      </a:r>
                      <a:endParaRPr lang="en-US" sz="1800" b="1" kern="1200" cap="none" spc="0" dirty="0">
                        <a:ln w="10160">
                          <a:solidFill>
                            <a:schemeClr val="accent5"/>
                          </a:solidFill>
                          <a:prstDash val="solid"/>
                        </a:ln>
                        <a:solidFill>
                          <a:srgbClr val="FFFFFF"/>
                        </a:solidFill>
                        <a:effectLst>
                          <a:outerShdw blurRad="38100" dist="38100" dir="2700000" algn="tl">
                            <a:srgbClr val="000000">
                              <a:alpha val="43137"/>
                            </a:srgbClr>
                          </a:outerShdw>
                        </a:effectLst>
                        <a:latin typeface="+mn-lt"/>
                        <a:ea typeface="+mn-ea"/>
                        <a:cs typeface="+mn-cs"/>
                      </a:endParaRPr>
                    </a:p>
                  </a:txBody>
                  <a:tcPr anchor="ctr"/>
                </a:tc>
                <a:extLst>
                  <a:ext uri="{0D108BD9-81ED-4DB2-BD59-A6C34878D82A}">
                    <a16:rowId xmlns:a16="http://schemas.microsoft.com/office/drawing/2014/main" val="10002"/>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kern="1200" cap="none" spc="0" dirty="0">
                          <a:ln w="10160">
                            <a:solidFill>
                              <a:schemeClr val="accent5"/>
                            </a:solidFill>
                            <a:prstDash val="solid"/>
                          </a:ln>
                          <a:effectLst>
                            <a:outerShdw blurRad="38100" dist="38100" dir="2700000" algn="tl">
                              <a:srgbClr val="000000">
                                <a:alpha val="43137"/>
                              </a:srgbClr>
                            </a:outerShdw>
                          </a:effectLst>
                        </a:rPr>
                        <a:t>Cost: 20</a:t>
                      </a:r>
                      <a:endParaRPr lang="en-US" sz="1800" b="1" kern="1200" cap="none" spc="0" dirty="0">
                        <a:ln w="10160">
                          <a:solidFill>
                            <a:schemeClr val="accent5"/>
                          </a:solidFill>
                          <a:prstDash val="solid"/>
                        </a:ln>
                        <a:solidFill>
                          <a:srgbClr val="FFFFFF"/>
                        </a:solidFill>
                        <a:effectLst>
                          <a:outerShdw blurRad="38100" dist="38100" dir="2700000" algn="tl">
                            <a:srgbClr val="000000">
                              <a:alpha val="43137"/>
                            </a:srgbClr>
                          </a:outerShdw>
                        </a:effectLst>
                        <a:latin typeface="+mn-lt"/>
                        <a:ea typeface="+mn-ea"/>
                        <a:cs typeface="+mn-cs"/>
                      </a:endParaRPr>
                    </a:p>
                  </a:txBody>
                  <a:tcPr anchor="ctr"/>
                </a:tc>
                <a:extLst>
                  <a:ext uri="{0D108BD9-81ED-4DB2-BD59-A6C34878D82A}">
                    <a16:rowId xmlns:a16="http://schemas.microsoft.com/office/drawing/2014/main" val="10003"/>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kern="1200" cap="none" spc="0" dirty="0">
                          <a:ln w="10160">
                            <a:solidFill>
                              <a:schemeClr val="accent5"/>
                            </a:solidFill>
                            <a:prstDash val="solid"/>
                          </a:ln>
                          <a:effectLst>
                            <a:outerShdw blurRad="38100" dist="38100" dir="2700000" algn="tl">
                              <a:srgbClr val="000000">
                                <a:alpha val="43137"/>
                              </a:srgbClr>
                            </a:outerShdw>
                          </a:effectLst>
                        </a:rPr>
                        <a:t>Cost: 3</a:t>
                      </a:r>
                      <a:endParaRPr lang="en-US" sz="1800" b="1" kern="1200" cap="none" spc="0" dirty="0">
                        <a:ln w="10160">
                          <a:solidFill>
                            <a:schemeClr val="accent5"/>
                          </a:solidFill>
                          <a:prstDash val="solid"/>
                        </a:ln>
                        <a:solidFill>
                          <a:srgbClr val="FFFFFF"/>
                        </a:solidFill>
                        <a:effectLst>
                          <a:outerShdw blurRad="38100" dist="38100" dir="2700000" algn="tl">
                            <a:srgbClr val="000000">
                              <a:alpha val="43137"/>
                            </a:srgbClr>
                          </a:outerShdw>
                        </a:effectLst>
                        <a:latin typeface="+mn-lt"/>
                        <a:ea typeface="+mn-ea"/>
                        <a:cs typeface="+mn-cs"/>
                      </a:endParaRPr>
                    </a:p>
                  </a:txBody>
                  <a:tcPr anchor="ctr"/>
                </a:tc>
                <a:extLst>
                  <a:ext uri="{0D108BD9-81ED-4DB2-BD59-A6C34878D82A}">
                    <a16:rowId xmlns:a16="http://schemas.microsoft.com/office/drawing/2014/main" val="10004"/>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kern="1200" cap="none" spc="0" dirty="0">
                          <a:ln w="10160">
                            <a:solidFill>
                              <a:schemeClr val="accent5"/>
                            </a:solidFill>
                            <a:prstDash val="solid"/>
                          </a:ln>
                          <a:effectLst>
                            <a:outerShdw blurRad="38100" dist="38100" dir="2700000" algn="tl">
                              <a:srgbClr val="000000">
                                <a:alpha val="43137"/>
                              </a:srgbClr>
                            </a:outerShdw>
                          </a:effectLst>
                        </a:rPr>
                        <a:t>Cost: 5</a:t>
                      </a:r>
                      <a:endParaRPr lang="en-US" sz="1800" b="1" kern="1200" cap="none" spc="0" dirty="0">
                        <a:ln w="10160">
                          <a:solidFill>
                            <a:schemeClr val="accent5"/>
                          </a:solidFill>
                          <a:prstDash val="solid"/>
                        </a:ln>
                        <a:solidFill>
                          <a:srgbClr val="FFFFFF"/>
                        </a:solidFill>
                        <a:effectLst>
                          <a:outerShdw blurRad="38100" dist="38100" dir="2700000" algn="tl">
                            <a:srgbClr val="000000">
                              <a:alpha val="43137"/>
                            </a:srgbClr>
                          </a:outerShdw>
                        </a:effectLst>
                        <a:latin typeface="+mn-lt"/>
                        <a:ea typeface="+mn-ea"/>
                        <a:cs typeface="+mn-cs"/>
                      </a:endParaRPr>
                    </a:p>
                  </a:txBody>
                  <a:tcPr anchor="ctr"/>
                </a:tc>
                <a:extLst>
                  <a:ext uri="{0D108BD9-81ED-4DB2-BD59-A6C34878D82A}">
                    <a16:rowId xmlns:a16="http://schemas.microsoft.com/office/drawing/2014/main" val="10005"/>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kern="1200" cap="none" spc="0" dirty="0">
                          <a:ln w="10160">
                            <a:solidFill>
                              <a:schemeClr val="accent5"/>
                            </a:solidFill>
                            <a:prstDash val="solid"/>
                          </a:ln>
                          <a:effectLst>
                            <a:outerShdw blurRad="38100" dist="38100" dir="2700000" algn="tl">
                              <a:srgbClr val="000000">
                                <a:alpha val="43137"/>
                              </a:srgbClr>
                            </a:outerShdw>
                          </a:effectLst>
                        </a:rPr>
                        <a:t>Cost: 1</a:t>
                      </a:r>
                      <a:endParaRPr lang="en-US" sz="1800" b="1" kern="1200" cap="none" spc="0" dirty="0">
                        <a:ln w="10160">
                          <a:solidFill>
                            <a:schemeClr val="accent5"/>
                          </a:solidFill>
                          <a:prstDash val="solid"/>
                        </a:ln>
                        <a:solidFill>
                          <a:srgbClr val="FFFFFF"/>
                        </a:solidFill>
                        <a:effectLst>
                          <a:outerShdw blurRad="38100" dist="38100" dir="2700000" algn="tl">
                            <a:srgbClr val="000000">
                              <a:alpha val="43137"/>
                            </a:srgbClr>
                          </a:outerShdw>
                        </a:effectLst>
                        <a:latin typeface="+mn-lt"/>
                        <a:ea typeface="+mn-ea"/>
                        <a:cs typeface="+mn-cs"/>
                      </a:endParaRPr>
                    </a:p>
                  </a:txBody>
                  <a:tcPr anchor="ctr"/>
                </a:tc>
                <a:extLst>
                  <a:ext uri="{0D108BD9-81ED-4DB2-BD59-A6C34878D82A}">
                    <a16:rowId xmlns:a16="http://schemas.microsoft.com/office/drawing/2014/main" val="10006"/>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kern="1200" cap="none" spc="0" dirty="0">
                          <a:ln w="10160">
                            <a:solidFill>
                              <a:schemeClr val="accent5"/>
                            </a:solidFill>
                            <a:prstDash val="solid"/>
                          </a:ln>
                          <a:effectLst>
                            <a:outerShdw blurRad="38100" dist="38100" dir="2700000" algn="tl">
                              <a:srgbClr val="000000">
                                <a:alpha val="43137"/>
                              </a:srgbClr>
                            </a:outerShdw>
                          </a:effectLst>
                        </a:rPr>
                        <a:t>Cost: 8</a:t>
                      </a:r>
                      <a:endParaRPr lang="en-US" sz="1800" b="1" kern="1200" cap="none" spc="0" dirty="0">
                        <a:ln w="10160">
                          <a:solidFill>
                            <a:schemeClr val="accent5"/>
                          </a:solidFill>
                          <a:prstDash val="solid"/>
                        </a:ln>
                        <a:solidFill>
                          <a:srgbClr val="FFFFFF"/>
                        </a:solidFill>
                        <a:effectLst>
                          <a:outerShdw blurRad="38100" dist="38100" dir="2700000" algn="tl">
                            <a:srgbClr val="000000">
                              <a:alpha val="43137"/>
                            </a:srgbClr>
                          </a:outerShdw>
                        </a:effectLst>
                        <a:latin typeface="+mn-lt"/>
                        <a:ea typeface="+mn-ea"/>
                        <a:cs typeface="+mn-cs"/>
                      </a:endParaRPr>
                    </a:p>
                  </a:txBody>
                  <a:tcPr anchor="ctr"/>
                </a:tc>
                <a:extLst>
                  <a:ext uri="{0D108BD9-81ED-4DB2-BD59-A6C34878D82A}">
                    <a16:rowId xmlns:a16="http://schemas.microsoft.com/office/drawing/2014/main" val="10007"/>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kern="1200" cap="none" spc="0" dirty="0">
                          <a:ln w="10160">
                            <a:solidFill>
                              <a:schemeClr val="accent5"/>
                            </a:solidFill>
                            <a:prstDash val="solid"/>
                          </a:ln>
                          <a:effectLst>
                            <a:outerShdw blurRad="38100" dist="38100" dir="2700000" algn="tl">
                              <a:srgbClr val="000000">
                                <a:alpha val="43137"/>
                              </a:srgbClr>
                            </a:outerShdw>
                          </a:effectLst>
                        </a:rPr>
                        <a:t>Cost: 13</a:t>
                      </a:r>
                      <a:endParaRPr lang="en-US" sz="1800" b="1" kern="1200" cap="none" spc="0" dirty="0">
                        <a:ln w="10160">
                          <a:solidFill>
                            <a:schemeClr val="accent5"/>
                          </a:solidFill>
                          <a:prstDash val="solid"/>
                        </a:ln>
                        <a:solidFill>
                          <a:srgbClr val="FFFFFF"/>
                        </a:solidFill>
                        <a:effectLst>
                          <a:outerShdw blurRad="38100" dist="38100" dir="2700000" algn="tl">
                            <a:srgbClr val="000000">
                              <a:alpha val="43137"/>
                            </a:srgbClr>
                          </a:outerShdw>
                        </a:effectLst>
                        <a:latin typeface="+mn-lt"/>
                        <a:ea typeface="+mn-ea"/>
                        <a:cs typeface="+mn-cs"/>
                      </a:endParaRPr>
                    </a:p>
                  </a:txBody>
                  <a:tcPr anchor="ctr"/>
                </a:tc>
                <a:extLst>
                  <a:ext uri="{0D108BD9-81ED-4DB2-BD59-A6C34878D82A}">
                    <a16:rowId xmlns:a16="http://schemas.microsoft.com/office/drawing/2014/main" val="10008"/>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kern="1200" cap="none" spc="0" dirty="0">
                          <a:ln w="10160">
                            <a:solidFill>
                              <a:schemeClr val="accent5"/>
                            </a:solidFill>
                            <a:prstDash val="solid"/>
                          </a:ln>
                          <a:effectLst>
                            <a:outerShdw blurRad="38100" dist="38100" dir="2700000" algn="tl">
                              <a:srgbClr val="000000">
                                <a:alpha val="43137"/>
                              </a:srgbClr>
                            </a:outerShdw>
                          </a:effectLst>
                        </a:rPr>
                        <a:t>Cost: 3</a:t>
                      </a:r>
                      <a:endParaRPr lang="en-US" sz="1800" b="1" kern="1200" cap="none" spc="0" dirty="0">
                        <a:ln w="10160">
                          <a:solidFill>
                            <a:schemeClr val="accent5"/>
                          </a:solidFill>
                          <a:prstDash val="solid"/>
                        </a:ln>
                        <a:solidFill>
                          <a:srgbClr val="FFFFFF"/>
                        </a:solidFill>
                        <a:effectLst>
                          <a:outerShdw blurRad="38100" dist="38100" dir="2700000" algn="tl">
                            <a:srgbClr val="000000">
                              <a:alpha val="43137"/>
                            </a:srgbClr>
                          </a:outerShdw>
                        </a:effectLst>
                        <a:latin typeface="+mn-lt"/>
                        <a:ea typeface="+mn-ea"/>
                        <a:cs typeface="+mn-cs"/>
                      </a:endParaRPr>
                    </a:p>
                  </a:txBody>
                  <a:tcPr anchor="ctr"/>
                </a:tc>
                <a:extLst>
                  <a:ext uri="{0D108BD9-81ED-4DB2-BD59-A6C34878D82A}">
                    <a16:rowId xmlns:a16="http://schemas.microsoft.com/office/drawing/2014/main" val="10009"/>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kern="1200" cap="none" spc="0" dirty="0">
                          <a:ln w="10160">
                            <a:solidFill>
                              <a:schemeClr val="accent5"/>
                            </a:solidFill>
                            <a:prstDash val="solid"/>
                          </a:ln>
                          <a:effectLst>
                            <a:outerShdw blurRad="38100" dist="38100" dir="2700000" algn="tl">
                              <a:srgbClr val="000000">
                                <a:alpha val="43137"/>
                              </a:srgbClr>
                            </a:outerShdw>
                          </a:effectLst>
                        </a:rPr>
                        <a:t>Cost: 100</a:t>
                      </a:r>
                      <a:endParaRPr lang="en-US" sz="1800" b="1" kern="1200" cap="none" spc="0" dirty="0">
                        <a:ln w="10160">
                          <a:solidFill>
                            <a:schemeClr val="accent5"/>
                          </a:solidFill>
                          <a:prstDash val="solid"/>
                        </a:ln>
                        <a:solidFill>
                          <a:srgbClr val="FFFFFF"/>
                        </a:solidFill>
                        <a:effectLst>
                          <a:outerShdw blurRad="38100" dist="38100" dir="2700000" algn="tl">
                            <a:srgbClr val="000000">
                              <a:alpha val="43137"/>
                            </a:srgbClr>
                          </a:outerShdw>
                        </a:effectLst>
                        <a:latin typeface="+mn-lt"/>
                        <a:ea typeface="+mn-ea"/>
                        <a:cs typeface="+mn-cs"/>
                      </a:endParaRPr>
                    </a:p>
                  </a:txBody>
                  <a:tcPr anchor="ctr"/>
                </a:tc>
                <a:extLst>
                  <a:ext uri="{0D108BD9-81ED-4DB2-BD59-A6C34878D82A}">
                    <a16:rowId xmlns:a16="http://schemas.microsoft.com/office/drawing/2014/main" val="10010"/>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kern="1200" cap="none" spc="0" dirty="0">
                          <a:ln w="10160">
                            <a:solidFill>
                              <a:schemeClr val="accent5"/>
                            </a:solidFill>
                            <a:prstDash val="solid"/>
                          </a:ln>
                          <a:effectLst>
                            <a:outerShdw blurRad="38100" dist="38100" dir="2700000" algn="tl">
                              <a:srgbClr val="000000">
                                <a:alpha val="43137"/>
                              </a:srgbClr>
                            </a:outerShdw>
                          </a:effectLst>
                        </a:rPr>
                        <a:t>Cost: 13</a:t>
                      </a:r>
                      <a:endParaRPr lang="en-US" sz="1800" b="1" kern="1200" cap="none" spc="0" dirty="0">
                        <a:ln w="10160">
                          <a:solidFill>
                            <a:schemeClr val="accent5"/>
                          </a:solidFill>
                          <a:prstDash val="solid"/>
                        </a:ln>
                        <a:solidFill>
                          <a:srgbClr val="FFFFFF"/>
                        </a:solidFill>
                        <a:effectLst>
                          <a:outerShdw blurRad="38100" dist="38100" dir="2700000" algn="tl">
                            <a:srgbClr val="000000">
                              <a:alpha val="43137"/>
                            </a:srgbClr>
                          </a:outerShdw>
                        </a:effectLst>
                        <a:latin typeface="+mn-lt"/>
                        <a:ea typeface="+mn-ea"/>
                        <a:cs typeface="+mn-cs"/>
                      </a:endParaRPr>
                    </a:p>
                  </a:txBody>
                  <a:tcPr anchor="ctr"/>
                </a:tc>
                <a:extLst>
                  <a:ext uri="{0D108BD9-81ED-4DB2-BD59-A6C34878D82A}">
                    <a16:rowId xmlns:a16="http://schemas.microsoft.com/office/drawing/2014/main" val="10011"/>
                  </a:ext>
                </a:extLst>
              </a:tr>
            </a:tbl>
          </a:graphicData>
        </a:graphic>
      </p:graphicFrame>
      <p:graphicFrame>
        <p:nvGraphicFramePr>
          <p:cNvPr id="6" name="Table 5">
            <a:extLst>
              <a:ext uri="{FF2B5EF4-FFF2-40B4-BE49-F238E27FC236}">
                <a16:creationId xmlns:a16="http://schemas.microsoft.com/office/drawing/2014/main" id="{BD570D4C-5ACD-4C5C-B901-98C6D3133841}"/>
              </a:ext>
            </a:extLst>
          </p:cNvPr>
          <p:cNvGraphicFramePr>
            <a:graphicFrameLocks noGrp="1"/>
          </p:cNvGraphicFramePr>
          <p:nvPr>
            <p:extLst>
              <p:ext uri="{D42A27DB-BD31-4B8C-83A1-F6EECF244321}">
                <p14:modId xmlns:p14="http://schemas.microsoft.com/office/powerpoint/2010/main" val="2566694483"/>
              </p:ext>
            </p:extLst>
          </p:nvPr>
        </p:nvGraphicFramePr>
        <p:xfrm>
          <a:off x="2132012" y="5014601"/>
          <a:ext cx="1666875" cy="1107440"/>
        </p:xfrm>
        <a:graphic>
          <a:graphicData uri="http://schemas.openxmlformats.org/drawingml/2006/table">
            <a:tbl>
              <a:tblPr firstRow="1" bandRow="1">
                <a:tableStyleId>{0E3FDE45-AF77-4B5C-9715-49D594BDF05E}</a:tableStyleId>
              </a:tblPr>
              <a:tblGrid>
                <a:gridCol w="1666875">
                  <a:extLst>
                    <a:ext uri="{9D8B030D-6E8A-4147-A177-3AD203B41FA5}">
                      <a16:colId xmlns:a16="http://schemas.microsoft.com/office/drawing/2014/main" val="20000"/>
                    </a:ext>
                  </a:extLst>
                </a:gridCol>
              </a:tblGrid>
              <a:tr h="129553">
                <a:tc>
                  <a:txBody>
                    <a:bodyPr/>
                    <a:lstStyle/>
                    <a:p>
                      <a:r>
                        <a:rPr lang="en-US" sz="1800" kern="1200" cap="none" spc="0" dirty="0">
                          <a:ln w="10160">
                            <a:solidFill>
                              <a:schemeClr val="accent5"/>
                            </a:solidFill>
                            <a:prstDash val="solid"/>
                          </a:ln>
                          <a:effectLst>
                            <a:outerShdw blurRad="38100" dist="38100" dir="2700000" algn="tl">
                              <a:srgbClr val="000000">
                                <a:alpha val="43137"/>
                              </a:srgbClr>
                            </a:outerShdw>
                          </a:effectLst>
                        </a:rPr>
                        <a:t>Defect</a:t>
                      </a:r>
                      <a:endParaRPr lang="en-US" sz="1800" b="1" kern="1200" cap="none" spc="0" dirty="0">
                        <a:ln w="10160">
                          <a:solidFill>
                            <a:schemeClr val="accent5"/>
                          </a:solidFill>
                          <a:prstDash val="solid"/>
                        </a:ln>
                        <a:solidFill>
                          <a:srgbClr val="FFFFFF"/>
                        </a:solidFill>
                        <a:effectLst>
                          <a:outerShdw blurRad="38100" dist="38100" dir="2700000" algn="tl">
                            <a:srgbClr val="000000">
                              <a:alpha val="43137"/>
                            </a:srgbClr>
                          </a:outerShdw>
                        </a:effectLst>
                        <a:latin typeface="+mn-lt"/>
                        <a:ea typeface="+mn-ea"/>
                        <a:cs typeface="+mn-cs"/>
                      </a:endParaRPr>
                    </a:p>
                  </a:txBody>
                  <a:tcPr/>
                </a:tc>
                <a:extLst>
                  <a:ext uri="{0D108BD9-81ED-4DB2-BD59-A6C34878D82A}">
                    <a16:rowId xmlns:a16="http://schemas.microsoft.com/office/drawing/2014/main" val="10000"/>
                  </a:ext>
                </a:extLst>
              </a:tr>
              <a:tr h="370840">
                <a:tc>
                  <a:txBody>
                    <a:bodyPr/>
                    <a:lstStyle/>
                    <a:p>
                      <a:r>
                        <a:rPr lang="en-US" sz="1800" kern="1200" cap="none" spc="0" dirty="0">
                          <a:ln w="10160">
                            <a:solidFill>
                              <a:schemeClr val="accent5"/>
                            </a:solidFill>
                            <a:prstDash val="solid"/>
                          </a:ln>
                          <a:effectLst>
                            <a:outerShdw blurRad="38100" dist="38100" dir="2700000" algn="tl">
                              <a:srgbClr val="000000">
                                <a:alpha val="43137"/>
                              </a:srgbClr>
                            </a:outerShdw>
                          </a:effectLst>
                        </a:rPr>
                        <a:t>Requirement</a:t>
                      </a:r>
                      <a:endParaRPr lang="en-US" sz="1800" b="1" kern="1200" cap="none" spc="0" dirty="0">
                        <a:ln w="10160">
                          <a:solidFill>
                            <a:schemeClr val="accent5"/>
                          </a:solidFill>
                          <a:prstDash val="solid"/>
                        </a:ln>
                        <a:solidFill>
                          <a:srgbClr val="FFFFFF"/>
                        </a:solidFill>
                        <a:effectLst>
                          <a:outerShdw blurRad="38100" dist="38100" dir="2700000" algn="tl">
                            <a:srgbClr val="000000">
                              <a:alpha val="43137"/>
                            </a:srgbClr>
                          </a:outerShdw>
                        </a:effectLst>
                        <a:latin typeface="+mn-lt"/>
                        <a:ea typeface="+mn-ea"/>
                        <a:cs typeface="+mn-cs"/>
                      </a:endParaRPr>
                    </a:p>
                  </a:txBody>
                  <a:tcPr/>
                </a:tc>
                <a:extLst>
                  <a:ext uri="{0D108BD9-81ED-4DB2-BD59-A6C34878D82A}">
                    <a16:rowId xmlns:a16="http://schemas.microsoft.com/office/drawing/2014/main" val="10001"/>
                  </a:ext>
                </a:extLst>
              </a:tr>
              <a:tr h="370840">
                <a:tc>
                  <a:txBody>
                    <a:bodyPr/>
                    <a:lstStyle/>
                    <a:p>
                      <a:r>
                        <a:rPr lang="en-US" sz="1800" kern="1200" cap="none" spc="0" dirty="0">
                          <a:ln w="10160">
                            <a:solidFill>
                              <a:schemeClr val="accent5"/>
                            </a:solidFill>
                            <a:prstDash val="solid"/>
                          </a:ln>
                          <a:effectLst>
                            <a:outerShdw blurRad="38100" dist="38100" dir="2700000" algn="tl">
                              <a:srgbClr val="000000">
                                <a:alpha val="43137"/>
                              </a:srgbClr>
                            </a:outerShdw>
                          </a:effectLst>
                        </a:rPr>
                        <a:t>Constraint</a:t>
                      </a:r>
                      <a:endParaRPr lang="en-US" sz="1800" b="1" kern="1200" cap="none" spc="0" dirty="0">
                        <a:ln w="10160">
                          <a:solidFill>
                            <a:schemeClr val="accent5"/>
                          </a:solidFill>
                          <a:prstDash val="solid"/>
                        </a:ln>
                        <a:solidFill>
                          <a:srgbClr val="FFFFFF"/>
                        </a:solidFill>
                        <a:effectLst>
                          <a:outerShdw blurRad="38100" dist="38100" dir="2700000" algn="tl">
                            <a:srgbClr val="000000">
                              <a:alpha val="43137"/>
                            </a:srgbClr>
                          </a:outerShdw>
                        </a:effectLst>
                        <a:latin typeface="+mn-lt"/>
                        <a:ea typeface="+mn-ea"/>
                        <a:cs typeface="+mn-cs"/>
                      </a:endParaRPr>
                    </a:p>
                  </a:txBody>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3833059235"/>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a:bodyPr>
          <a:lstStyle/>
          <a:p>
            <a:pPr marL="304747" lvl="0" indent="-304747">
              <a:lnSpc>
                <a:spcPct val="100000"/>
              </a:lnSpc>
              <a:spcBef>
                <a:spcPts val="1200"/>
              </a:spcBef>
              <a:spcAft>
                <a:spcPts val="0"/>
              </a:spcAft>
              <a:buClr>
                <a:schemeClr val="tx1"/>
              </a:buClr>
              <a:buSzPts val="3400"/>
              <a:buFont typeface="Noto Sans Symbols"/>
              <a:buChar char="▪"/>
            </a:pPr>
            <a:r>
              <a:rPr lang="en-US" sz="3400" dirty="0">
                <a:solidFill>
                  <a:schemeClr val="bg1"/>
                </a:solidFill>
                <a:ea typeface="Calibri"/>
                <a:cs typeface="Calibri"/>
                <a:sym typeface="Calibri"/>
              </a:rPr>
              <a:t>Heavyweight</a:t>
            </a:r>
            <a:r>
              <a:rPr lang="en-US" sz="3400" dirty="0">
                <a:ea typeface="Calibri"/>
                <a:cs typeface="Calibri"/>
                <a:sym typeface="Calibri"/>
              </a:rPr>
              <a:t> and </a:t>
            </a:r>
            <a:r>
              <a:rPr lang="en-US" sz="3400" dirty="0">
                <a:solidFill>
                  <a:schemeClr val="bg1"/>
                </a:solidFill>
                <a:ea typeface="Calibri"/>
                <a:cs typeface="Calibri"/>
                <a:sym typeface="Calibri"/>
              </a:rPr>
              <a:t>agile</a:t>
            </a:r>
            <a:r>
              <a:rPr lang="en-US" sz="3400" dirty="0">
                <a:ea typeface="Calibri"/>
                <a:cs typeface="Calibri"/>
                <a:sym typeface="Calibri"/>
              </a:rPr>
              <a:t> methodologies</a:t>
            </a:r>
            <a:endParaRPr lang="en-US" dirty="0"/>
          </a:p>
          <a:p>
            <a:pPr marL="609493" lvl="1" indent="-231605">
              <a:lnSpc>
                <a:spcPct val="100000"/>
              </a:lnSpc>
              <a:spcBef>
                <a:spcPts val="1200"/>
              </a:spcBef>
              <a:spcAft>
                <a:spcPts val="0"/>
              </a:spcAft>
              <a:buClr>
                <a:schemeClr val="tx1"/>
              </a:buClr>
              <a:buSzPts val="2560"/>
              <a:buFont typeface="Noto Sans Symbols"/>
              <a:buChar char="▪"/>
            </a:pPr>
            <a:r>
              <a:rPr lang="en-US" sz="3200" dirty="0">
                <a:ea typeface="Calibri"/>
                <a:cs typeface="Calibri"/>
                <a:sym typeface="Calibri"/>
              </a:rPr>
              <a:t>Heavy methodologies rely on formal procedures and documents</a:t>
            </a:r>
            <a:endParaRPr lang="en-US" dirty="0"/>
          </a:p>
          <a:p>
            <a:pPr marL="609493" lvl="1" indent="-231605">
              <a:lnSpc>
                <a:spcPct val="100000"/>
              </a:lnSpc>
              <a:spcBef>
                <a:spcPts val="1200"/>
              </a:spcBef>
              <a:spcAft>
                <a:spcPts val="0"/>
              </a:spcAft>
              <a:buClr>
                <a:schemeClr val="tx1"/>
              </a:buClr>
              <a:buSzPts val="2560"/>
              <a:buFont typeface="Noto Sans Symbols"/>
              <a:buChar char="▪"/>
            </a:pPr>
            <a:r>
              <a:rPr lang="en-US" sz="3200" dirty="0">
                <a:ea typeface="Calibri"/>
                <a:cs typeface="Calibri"/>
                <a:sym typeface="Calibri"/>
              </a:rPr>
              <a:t>Agile methodologies rely on small iterations and less formalities</a:t>
            </a:r>
          </a:p>
          <a:p>
            <a:endParaRPr lang="bg-BG" dirty="0"/>
          </a:p>
        </p:txBody>
      </p:sp>
      <p:sp>
        <p:nvSpPr>
          <p:cNvPr id="3" name="Title 2"/>
          <p:cNvSpPr>
            <a:spLocks noGrp="1"/>
          </p:cNvSpPr>
          <p:nvPr>
            <p:ph type="title"/>
          </p:nvPr>
        </p:nvSpPr>
        <p:spPr/>
        <p:txBody>
          <a:bodyPr/>
          <a:lstStyle/>
          <a:p>
            <a:r>
              <a:rPr lang="en-US" sz="4000" dirty="0">
                <a:ea typeface="Calibri"/>
                <a:cs typeface="Calibri"/>
                <a:sym typeface="Calibri"/>
              </a:rPr>
              <a:t>What is a Development Methodology?</a:t>
            </a:r>
            <a:endParaRPr lang="bg-BG" dirty="0"/>
          </a:p>
        </p:txBody>
      </p:sp>
      <p:sp>
        <p:nvSpPr>
          <p:cNvPr id="4" name="Slide Number Placeholder 3"/>
          <p:cNvSpPr>
            <a:spLocks noGrp="1"/>
          </p:cNvSpPr>
          <p:nvPr>
            <p:ph type="sldNum" sz="quarter" idx="13"/>
          </p:nvPr>
        </p:nvSpPr>
        <p:spPr/>
        <p:txBody>
          <a:bodyPr/>
          <a:lstStyle/>
          <a:p>
            <a:fld id="{C014DD1E-5D91-48A3-AD6D-45FBA980D106}" type="slidenum">
              <a:rPr lang="en-US" smtClean="0"/>
              <a:pPr/>
              <a:t>8</a:t>
            </a:fld>
            <a:endParaRPr lang="en-US" dirty="0"/>
          </a:p>
        </p:txBody>
      </p:sp>
    </p:spTree>
    <p:extLst>
      <p:ext uri="{BB962C8B-B14F-4D97-AF65-F5344CB8AC3E}">
        <p14:creationId xmlns:p14="http://schemas.microsoft.com/office/powerpoint/2010/main" val="935813363"/>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90356" y="1325400"/>
            <a:ext cx="5751656" cy="5201066"/>
          </a:xfrm>
        </p:spPr>
        <p:txBody>
          <a:bodyPr>
            <a:noAutofit/>
          </a:bodyPr>
          <a:lstStyle/>
          <a:p>
            <a:pPr marL="252000" indent="-252000" fontAlgn="base"/>
            <a:r>
              <a:rPr lang="en-US" sz="3000" dirty="0"/>
              <a:t>Sprints have </a:t>
            </a:r>
            <a:r>
              <a:rPr lang="en-US" sz="3000" dirty="0">
                <a:solidFill>
                  <a:schemeClr val="bg1"/>
                </a:solidFill>
              </a:rPr>
              <a:t>start and stop </a:t>
            </a:r>
            <a:r>
              <a:rPr lang="en-US" sz="3000" dirty="0"/>
              <a:t>dates </a:t>
            </a:r>
          </a:p>
          <a:p>
            <a:pPr marL="252000" indent="-252000" fontAlgn="base"/>
            <a:r>
              <a:rPr lang="en-US" sz="3000" dirty="0"/>
              <a:t>Team roles are clearly defined </a:t>
            </a:r>
            <a:br>
              <a:rPr lang="en-US" sz="3000" dirty="0"/>
            </a:br>
            <a:r>
              <a:rPr lang="en-US" sz="3000" dirty="0"/>
              <a:t>in scrum (</a:t>
            </a:r>
            <a:r>
              <a:rPr lang="en-US" sz="3000" dirty="0">
                <a:hlinkClick r:id="rId2"/>
              </a:rPr>
              <a:t>product owner</a:t>
            </a:r>
            <a:r>
              <a:rPr lang="en-US" sz="3000" dirty="0"/>
              <a:t>, </a:t>
            </a:r>
            <a:br>
              <a:rPr lang="en-US" sz="3000" dirty="0"/>
            </a:br>
            <a:r>
              <a:rPr lang="en-US" sz="3000" dirty="0"/>
              <a:t>dev team,  </a:t>
            </a:r>
            <a:r>
              <a:rPr lang="en-US" sz="3000" dirty="0">
                <a:hlinkClick r:id="rId3"/>
              </a:rPr>
              <a:t>scrum master</a:t>
            </a:r>
            <a:r>
              <a:rPr lang="en-US" sz="3000" dirty="0"/>
              <a:t>)</a:t>
            </a:r>
          </a:p>
          <a:p>
            <a:pPr marL="252000" indent="-252000" fontAlgn="base"/>
            <a:r>
              <a:rPr lang="en-US" sz="3000" dirty="0"/>
              <a:t>Scrum board has a </a:t>
            </a:r>
            <a:r>
              <a:rPr lang="en-US" sz="3000" dirty="0">
                <a:solidFill>
                  <a:schemeClr val="bg1"/>
                </a:solidFill>
              </a:rPr>
              <a:t>set number of tasks</a:t>
            </a:r>
            <a:r>
              <a:rPr lang="en-US" sz="3000" dirty="0"/>
              <a:t> and strict deadline to </a:t>
            </a:r>
            <a:br>
              <a:rPr lang="en-US" sz="3000" dirty="0"/>
            </a:br>
            <a:r>
              <a:rPr lang="en-US" sz="3000" dirty="0"/>
              <a:t>complete them.</a:t>
            </a:r>
          </a:p>
          <a:p>
            <a:pPr marL="252000" indent="-252000" fontAlgn="base"/>
            <a:r>
              <a:rPr lang="en-US" sz="3000" dirty="0">
                <a:solidFill>
                  <a:schemeClr val="bg1"/>
                </a:solidFill>
              </a:rPr>
              <a:t>Release</a:t>
            </a:r>
            <a:r>
              <a:rPr lang="en-US" sz="3000" dirty="0"/>
              <a:t> at the end of </a:t>
            </a:r>
            <a:r>
              <a:rPr lang="en-US" sz="3000" dirty="0">
                <a:solidFill>
                  <a:schemeClr val="bg1"/>
                </a:solidFill>
              </a:rPr>
              <a:t>each sprint</a:t>
            </a:r>
            <a:r>
              <a:rPr lang="en-US" sz="3000" dirty="0"/>
              <a:t>, if approved by the product owner</a:t>
            </a:r>
          </a:p>
        </p:txBody>
      </p:sp>
      <p:sp>
        <p:nvSpPr>
          <p:cNvPr id="3" name="Title 2"/>
          <p:cNvSpPr>
            <a:spLocks noGrp="1"/>
          </p:cNvSpPr>
          <p:nvPr>
            <p:ph type="title"/>
          </p:nvPr>
        </p:nvSpPr>
        <p:spPr/>
        <p:txBody>
          <a:bodyPr/>
          <a:lstStyle/>
          <a:p>
            <a:pPr fontAlgn="base"/>
            <a:r>
              <a:rPr lang="en-US" b="0" dirty="0"/>
              <a:t>Scrum Board </a:t>
            </a:r>
            <a:r>
              <a:rPr lang="en-US" b="0" dirty="0" smtClean="0"/>
              <a:t>vs</a:t>
            </a:r>
            <a:r>
              <a:rPr lang="en-US" b="0"/>
              <a:t>. </a:t>
            </a:r>
            <a:endParaRPr lang="en-US" b="0" dirty="0"/>
          </a:p>
        </p:txBody>
      </p:sp>
      <p:sp>
        <p:nvSpPr>
          <p:cNvPr id="4" name="Slide Number Placeholder 3"/>
          <p:cNvSpPr>
            <a:spLocks noGrp="1"/>
          </p:cNvSpPr>
          <p:nvPr>
            <p:ph type="sldNum" sz="quarter" idx="13"/>
          </p:nvPr>
        </p:nvSpPr>
        <p:spPr/>
        <p:txBody>
          <a:bodyPr/>
          <a:lstStyle/>
          <a:p>
            <a:fld id="{C014DD1E-5D91-48A3-AD6D-45FBA980D106}" type="slidenum">
              <a:rPr lang="en-US" smtClean="0"/>
              <a:pPr/>
              <a:t>80</a:t>
            </a:fld>
            <a:endParaRPr lang="en-US" dirty="0"/>
          </a:p>
        </p:txBody>
      </p:sp>
      <p:sp>
        <p:nvSpPr>
          <p:cNvPr id="7" name="Text Placeholder 1">
            <a:extLst>
              <a:ext uri="{FF2B5EF4-FFF2-40B4-BE49-F238E27FC236}">
                <a16:creationId xmlns:a16="http://schemas.microsoft.com/office/drawing/2014/main" id="{2D50DA39-6517-41EA-869E-61E6A6B966C5}"/>
              </a:ext>
            </a:extLst>
          </p:cNvPr>
          <p:cNvSpPr txBox="1">
            <a:spLocks/>
          </p:cNvSpPr>
          <p:nvPr/>
        </p:nvSpPr>
        <p:spPr>
          <a:xfrm>
            <a:off x="6105401" y="1328359"/>
            <a:ext cx="5627811" cy="5201066"/>
          </a:xfrm>
          <a:prstGeom prst="rect">
            <a:avLst/>
          </a:prstGeom>
        </p:spPr>
        <p:txBody>
          <a:bodyPr vert="horz" lIns="108000" tIns="36000" rIns="108000" bIns="36000" rtlCol="0">
            <a:normAutofit/>
          </a:bodyPr>
          <a:lstStyle>
            <a:lvl1pPr marL="456915" indent="-456915" algn="l" defTabSz="1218438" rtl="0" eaLnBrk="1" latinLnBrk="1" hangingPunct="1">
              <a:lnSpc>
                <a:spcPct val="105000"/>
              </a:lnSpc>
              <a:spcBef>
                <a:spcPts val="600"/>
              </a:spcBef>
              <a:spcAft>
                <a:spcPts val="600"/>
              </a:spcAft>
              <a:buFont typeface="Wingdings" panose="05000000000000000000" pitchFamily="2" charset="2"/>
              <a:buChar char="§"/>
              <a:defRPr sz="3398" kern="1200">
                <a:solidFill>
                  <a:schemeClr val="tx1"/>
                </a:solidFill>
                <a:latin typeface="+mn-lt"/>
                <a:ea typeface="+mn-ea"/>
                <a:cs typeface="+mn-cs"/>
              </a:defRPr>
            </a:lvl1pPr>
            <a:lvl2pPr marL="989981" indent="-380762" algn="l" defTabSz="1218438" rtl="0" eaLnBrk="1" latinLnBrk="1"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523048" indent="-304610" algn="l" defTabSz="1218438" rtl="0" eaLnBrk="1" latinLnBrk="1"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2132267" indent="-304610" algn="l" defTabSz="1218438" rtl="0" eaLnBrk="1" latinLnBrk="1"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741485" indent="-304610" algn="l" defTabSz="1218438" rtl="0" eaLnBrk="1" latinLnBrk="1"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pPr fontAlgn="base">
              <a:buClrTx/>
            </a:pPr>
            <a:r>
              <a:rPr lang="en-US" sz="3000" dirty="0"/>
              <a:t>Kanban is an </a:t>
            </a:r>
            <a:r>
              <a:rPr lang="en-US" sz="3000" dirty="0">
                <a:solidFill>
                  <a:schemeClr val="bg1"/>
                </a:solidFill>
              </a:rPr>
              <a:t>ongoing process.</a:t>
            </a:r>
          </a:p>
          <a:p>
            <a:pPr fontAlgn="base">
              <a:buClrTx/>
            </a:pPr>
            <a:r>
              <a:rPr lang="en-US" sz="3000" dirty="0"/>
              <a:t>Kanban has no formal roles. </a:t>
            </a:r>
            <a:br>
              <a:rPr lang="en-US" sz="3000" dirty="0"/>
            </a:br>
            <a:r>
              <a:rPr lang="en-US" sz="3000" dirty="0"/>
              <a:t>Both teams are </a:t>
            </a:r>
            <a:r>
              <a:rPr lang="en-US" sz="3000" dirty="0">
                <a:solidFill>
                  <a:schemeClr val="bg1"/>
                </a:solidFill>
              </a:rPr>
              <a:t>self-organized.</a:t>
            </a:r>
          </a:p>
          <a:p>
            <a:pPr fontAlgn="base">
              <a:buClrTx/>
            </a:pPr>
            <a:endParaRPr lang="en-US" sz="2000" dirty="0"/>
          </a:p>
          <a:p>
            <a:pPr fontAlgn="base">
              <a:buClrTx/>
            </a:pPr>
            <a:r>
              <a:rPr lang="en-US" sz="3000" dirty="0"/>
              <a:t>A kanban board is used </a:t>
            </a:r>
            <a:br>
              <a:rPr lang="en-US" sz="3000" dirty="0"/>
            </a:br>
            <a:r>
              <a:rPr lang="en-US" sz="3000" dirty="0" smtClean="0">
                <a:solidFill>
                  <a:schemeClr val="bg1"/>
                </a:solidFill>
              </a:rPr>
              <a:t>throughout</a:t>
            </a:r>
            <a:r>
              <a:rPr lang="en-US" sz="3000" dirty="0" smtClean="0"/>
              <a:t> </a:t>
            </a:r>
            <a:r>
              <a:rPr lang="en-US" sz="3000" dirty="0"/>
              <a:t>the lifecycle </a:t>
            </a:r>
            <a:br>
              <a:rPr lang="en-US" sz="3000" dirty="0"/>
            </a:br>
            <a:r>
              <a:rPr lang="en-US" sz="3000" dirty="0"/>
              <a:t>of a </a:t>
            </a:r>
            <a:r>
              <a:rPr lang="en-US" sz="3000" dirty="0" smtClean="0"/>
              <a:t>project </a:t>
            </a:r>
            <a:r>
              <a:rPr lang="en-US" sz="3000" dirty="0"/>
              <a:t> </a:t>
            </a:r>
            <a:endParaRPr lang="en-US" sz="2000" dirty="0"/>
          </a:p>
          <a:p>
            <a:pPr fontAlgn="base">
              <a:buClrTx/>
            </a:pPr>
            <a:r>
              <a:rPr lang="en-US" sz="3000" dirty="0">
                <a:solidFill>
                  <a:schemeClr val="bg1"/>
                </a:solidFill>
              </a:rPr>
              <a:t>Continuous delivery </a:t>
            </a:r>
            <a:r>
              <a:rPr lang="en-US" sz="3000" dirty="0"/>
              <a:t>or at </a:t>
            </a:r>
            <a:br>
              <a:rPr lang="en-US" sz="3000" dirty="0"/>
            </a:br>
            <a:r>
              <a:rPr lang="en-US" sz="3000" dirty="0"/>
              <a:t>the team's discretion</a:t>
            </a:r>
          </a:p>
        </p:txBody>
      </p:sp>
    </p:spTree>
    <p:extLst>
      <p:ext uri="{BB962C8B-B14F-4D97-AF65-F5344CB8AC3E}">
        <p14:creationId xmlns:p14="http://schemas.microsoft.com/office/powerpoint/2010/main" val="337140772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Testing Life Cycle</a:t>
            </a:r>
            <a:endParaRPr lang="bg-BG" dirty="0"/>
          </a:p>
        </p:txBody>
      </p:sp>
      <p:sp>
        <p:nvSpPr>
          <p:cNvPr id="3" name="Text Placeholder 2"/>
          <p:cNvSpPr>
            <a:spLocks noGrp="1"/>
          </p:cNvSpPr>
          <p:nvPr>
            <p:ph type="body" sz="quarter" idx="11"/>
          </p:nvPr>
        </p:nvSpPr>
        <p:spPr/>
        <p:txBody>
          <a:bodyPr/>
          <a:lstStyle/>
          <a:p>
            <a:endParaRPr lang="bg-BG"/>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0412" y="456696"/>
            <a:ext cx="4114800" cy="41202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7186058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lnSpcReduction="10000"/>
          </a:bodyPr>
          <a:lstStyle/>
          <a:p>
            <a:pPr>
              <a:buSzPct val="80000"/>
            </a:pPr>
            <a:r>
              <a:rPr lang="en-US" dirty="0"/>
              <a:t>The phases of Software Testing Life Cycle</a:t>
            </a:r>
          </a:p>
          <a:p>
            <a:pPr>
              <a:buSzPct val="60000"/>
            </a:pPr>
            <a:r>
              <a:rPr lang="en-US" dirty="0"/>
              <a:t>Requirement</a:t>
            </a:r>
          </a:p>
          <a:p>
            <a:pPr>
              <a:buSzPct val="60000"/>
            </a:pPr>
            <a:r>
              <a:rPr lang="en-US" dirty="0"/>
              <a:t>Planning</a:t>
            </a:r>
          </a:p>
          <a:p>
            <a:pPr>
              <a:buSzPct val="60000"/>
            </a:pPr>
            <a:r>
              <a:rPr lang="en-US" dirty="0"/>
              <a:t>Analysis</a:t>
            </a:r>
          </a:p>
          <a:p>
            <a:pPr>
              <a:buSzPct val="60000"/>
            </a:pPr>
            <a:r>
              <a:rPr lang="en-US" dirty="0"/>
              <a:t>Design</a:t>
            </a:r>
          </a:p>
          <a:p>
            <a:pPr>
              <a:buSzPct val="60000"/>
            </a:pPr>
            <a:r>
              <a:rPr lang="en-US" dirty="0"/>
              <a:t>Implementation</a:t>
            </a:r>
          </a:p>
          <a:p>
            <a:pPr>
              <a:buSzPct val="60000"/>
            </a:pPr>
            <a:r>
              <a:rPr lang="en-US" dirty="0"/>
              <a:t>Execution</a:t>
            </a:r>
          </a:p>
          <a:p>
            <a:pPr>
              <a:buSzPct val="60000"/>
            </a:pPr>
            <a:r>
              <a:rPr lang="en-US" dirty="0"/>
              <a:t>Conclusion</a:t>
            </a:r>
          </a:p>
          <a:p>
            <a:endParaRPr lang="bg-BG" dirty="0"/>
          </a:p>
        </p:txBody>
      </p:sp>
      <p:sp>
        <p:nvSpPr>
          <p:cNvPr id="3" name="Title 2"/>
          <p:cNvSpPr>
            <a:spLocks noGrp="1"/>
          </p:cNvSpPr>
          <p:nvPr>
            <p:ph type="title"/>
          </p:nvPr>
        </p:nvSpPr>
        <p:spPr/>
        <p:txBody>
          <a:bodyPr/>
          <a:lstStyle/>
          <a:p>
            <a:r>
              <a:rPr lang="en-US" dirty="0"/>
              <a:t>Phases of the STLC</a:t>
            </a:r>
            <a:endParaRPr lang="bg-BG" dirty="0"/>
          </a:p>
        </p:txBody>
      </p:sp>
      <p:sp>
        <p:nvSpPr>
          <p:cNvPr id="4" name="Slide Number Placeholder 3"/>
          <p:cNvSpPr>
            <a:spLocks noGrp="1"/>
          </p:cNvSpPr>
          <p:nvPr>
            <p:ph type="sldNum" sz="quarter" idx="13"/>
          </p:nvPr>
        </p:nvSpPr>
        <p:spPr/>
        <p:txBody>
          <a:bodyPr/>
          <a:lstStyle/>
          <a:p>
            <a:fld id="{C014DD1E-5D91-48A3-AD6D-45FBA980D106}" type="slidenum">
              <a:rPr lang="en-US" smtClean="0"/>
              <a:pPr/>
              <a:t>82</a:t>
            </a:fld>
            <a:endParaRPr lang="en-US" dirty="0"/>
          </a:p>
        </p:txBody>
      </p:sp>
    </p:spTree>
    <p:extLst>
      <p:ext uri="{BB962C8B-B14F-4D97-AF65-F5344CB8AC3E}">
        <p14:creationId xmlns:p14="http://schemas.microsoft.com/office/powerpoint/2010/main" val="95116989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Introduction STLC</a:t>
            </a:r>
            <a:endParaRPr lang="bg-BG" dirty="0"/>
          </a:p>
        </p:txBody>
      </p:sp>
      <p:sp>
        <p:nvSpPr>
          <p:cNvPr id="4" name="Slide Number Placeholder 3"/>
          <p:cNvSpPr>
            <a:spLocks noGrp="1"/>
          </p:cNvSpPr>
          <p:nvPr>
            <p:ph type="sldNum" sz="quarter" idx="13"/>
          </p:nvPr>
        </p:nvSpPr>
        <p:spPr/>
        <p:txBody>
          <a:bodyPr/>
          <a:lstStyle/>
          <a:p>
            <a:fld id="{C014DD1E-5D91-48A3-AD6D-45FBA980D106}" type="slidenum">
              <a:rPr lang="en-US" smtClean="0"/>
              <a:pPr/>
              <a:t>83</a:t>
            </a:fld>
            <a:endParaRPr lang="en-US" dirty="0"/>
          </a:p>
        </p:txBody>
      </p:sp>
      <p:pic>
        <p:nvPicPr>
          <p:cNvPr id="5" name="Shape 298" descr="http://cdn2.softwaretestinghelp.com/wp-content/qa/uploads/2014/04/STLC-1.jpg"/>
          <p:cNvPicPr preferRelativeResize="0"/>
          <p:nvPr/>
        </p:nvPicPr>
        <p:blipFill rotWithShape="1">
          <a:blip r:embed="rId2">
            <a:alphaModFix/>
          </a:blip>
          <a:srcRect/>
          <a:stretch/>
        </p:blipFill>
        <p:spPr>
          <a:xfrm>
            <a:off x="1446212" y="1243150"/>
            <a:ext cx="9713394" cy="5154047"/>
          </a:xfrm>
          <a:prstGeom prst="rect">
            <a:avLst/>
          </a:prstGeom>
          <a:noFill/>
          <a:ln>
            <a:noFill/>
          </a:ln>
        </p:spPr>
      </p:pic>
    </p:spTree>
    <p:extLst>
      <p:ext uri="{BB962C8B-B14F-4D97-AF65-F5344CB8AC3E}">
        <p14:creationId xmlns:p14="http://schemas.microsoft.com/office/powerpoint/2010/main" val="3626222947"/>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Introduction STLC (2)</a:t>
            </a:r>
            <a:endParaRPr lang="bg-BG" dirty="0"/>
          </a:p>
        </p:txBody>
      </p:sp>
      <p:sp>
        <p:nvSpPr>
          <p:cNvPr id="4" name="Slide Number Placeholder 3"/>
          <p:cNvSpPr>
            <a:spLocks noGrp="1"/>
          </p:cNvSpPr>
          <p:nvPr>
            <p:ph type="sldNum" sz="quarter" idx="13"/>
          </p:nvPr>
        </p:nvSpPr>
        <p:spPr/>
        <p:txBody>
          <a:bodyPr/>
          <a:lstStyle/>
          <a:p>
            <a:fld id="{C014DD1E-5D91-48A3-AD6D-45FBA980D106}" type="slidenum">
              <a:rPr lang="en-US" smtClean="0"/>
              <a:pPr/>
              <a:t>84</a:t>
            </a:fld>
            <a:endParaRPr lang="en-US" dirty="0"/>
          </a:p>
        </p:txBody>
      </p:sp>
      <p:pic>
        <p:nvPicPr>
          <p:cNvPr id="5" name="Shape 307" descr="http://cdn2.softwaretestinghelp.com/wp-content/qa/uploads/2014/04/STLC-2.jpg"/>
          <p:cNvPicPr preferRelativeResize="0"/>
          <p:nvPr/>
        </p:nvPicPr>
        <p:blipFill rotWithShape="1">
          <a:blip r:embed="rId2">
            <a:alphaModFix/>
          </a:blip>
          <a:srcRect/>
          <a:stretch/>
        </p:blipFill>
        <p:spPr>
          <a:xfrm>
            <a:off x="303212" y="1219200"/>
            <a:ext cx="9525000" cy="5365102"/>
          </a:xfrm>
          <a:prstGeom prst="rect">
            <a:avLst/>
          </a:prstGeom>
          <a:noFill/>
          <a:ln>
            <a:noFill/>
          </a:ln>
        </p:spPr>
      </p:pic>
    </p:spTree>
    <p:extLst>
      <p:ext uri="{BB962C8B-B14F-4D97-AF65-F5344CB8AC3E}">
        <p14:creationId xmlns:p14="http://schemas.microsoft.com/office/powerpoint/2010/main" val="2609651945"/>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pPr marL="304746" lvl="0" indent="-304746">
              <a:lnSpc>
                <a:spcPct val="105882"/>
              </a:lnSpc>
              <a:spcBef>
                <a:spcPts val="1200"/>
              </a:spcBef>
              <a:spcAft>
                <a:spcPts val="0"/>
              </a:spcAft>
              <a:buClr>
                <a:schemeClr val="tx1"/>
              </a:buClr>
              <a:buSzPts val="3400"/>
              <a:buFont typeface="Noto Sans Symbols"/>
              <a:buChar char="▪"/>
            </a:pPr>
            <a:r>
              <a:rPr lang="en-US" sz="3400" dirty="0">
                <a:ea typeface="Calibri"/>
                <a:cs typeface="Calibri"/>
                <a:sym typeface="Calibri"/>
              </a:rPr>
              <a:t>Conclusion phase</a:t>
            </a:r>
            <a:endParaRPr lang="en-US" dirty="0"/>
          </a:p>
          <a:p>
            <a:pPr marL="609493" lvl="1" indent="-231606">
              <a:lnSpc>
                <a:spcPct val="112500"/>
              </a:lnSpc>
              <a:spcBef>
                <a:spcPts val="1200"/>
              </a:spcBef>
              <a:spcAft>
                <a:spcPts val="0"/>
              </a:spcAft>
              <a:buClr>
                <a:schemeClr val="tx1"/>
              </a:buClr>
              <a:buSzPts val="2560"/>
              <a:buFont typeface="Noto Sans Symbols"/>
              <a:buChar char="▪"/>
            </a:pPr>
            <a:r>
              <a:rPr lang="en-US" sz="3200" dirty="0">
                <a:solidFill>
                  <a:schemeClr val="bg1"/>
                </a:solidFill>
                <a:ea typeface="Calibri"/>
                <a:cs typeface="Calibri"/>
                <a:sym typeface="Calibri"/>
              </a:rPr>
              <a:t>Includes the reporting stage</a:t>
            </a:r>
            <a:endParaRPr lang="en-US" dirty="0">
              <a:solidFill>
                <a:schemeClr val="bg1"/>
              </a:solidFill>
            </a:endParaRPr>
          </a:p>
          <a:p>
            <a:pPr marL="609493" lvl="1" indent="-231606">
              <a:lnSpc>
                <a:spcPct val="112500"/>
              </a:lnSpc>
              <a:spcBef>
                <a:spcPts val="1200"/>
              </a:spcBef>
              <a:spcAft>
                <a:spcPts val="0"/>
              </a:spcAft>
              <a:buClr>
                <a:schemeClr val="tx1"/>
              </a:buClr>
              <a:buSzPts val="2560"/>
              <a:buFont typeface="Noto Sans Symbols"/>
              <a:buChar char="▪"/>
            </a:pPr>
            <a:r>
              <a:rPr lang="en-US" sz="3200" dirty="0">
                <a:solidFill>
                  <a:schemeClr val="bg1"/>
                </a:solidFill>
                <a:ea typeface="Calibri"/>
                <a:cs typeface="Calibri"/>
                <a:sym typeface="Calibri"/>
              </a:rPr>
              <a:t>Depends on whom you are reporting, different kind of reports are provided</a:t>
            </a:r>
            <a:endParaRPr lang="en-US" dirty="0">
              <a:solidFill>
                <a:schemeClr val="bg1"/>
              </a:solidFill>
            </a:endParaRPr>
          </a:p>
          <a:p>
            <a:pPr marL="304746" lvl="0" indent="-304746">
              <a:lnSpc>
                <a:spcPct val="105882"/>
              </a:lnSpc>
              <a:spcBef>
                <a:spcPts val="1200"/>
              </a:spcBef>
              <a:spcAft>
                <a:spcPts val="0"/>
              </a:spcAft>
              <a:buClr>
                <a:schemeClr val="tx1"/>
              </a:buClr>
              <a:buSzPts val="3400"/>
              <a:buFont typeface="Noto Sans Symbols"/>
              <a:buChar char="▪"/>
            </a:pPr>
            <a:r>
              <a:rPr lang="en-US" sz="3400" dirty="0">
                <a:ea typeface="Calibri"/>
                <a:cs typeface="Calibri"/>
                <a:sym typeface="Calibri"/>
              </a:rPr>
              <a:t>Closure phase</a:t>
            </a:r>
            <a:endParaRPr lang="en-US" dirty="0"/>
          </a:p>
          <a:p>
            <a:pPr marL="609493" lvl="1" indent="-231606">
              <a:lnSpc>
                <a:spcPct val="112500"/>
              </a:lnSpc>
              <a:spcBef>
                <a:spcPts val="1200"/>
              </a:spcBef>
              <a:spcAft>
                <a:spcPts val="0"/>
              </a:spcAft>
              <a:buClr>
                <a:schemeClr val="tx1"/>
              </a:buClr>
              <a:buSzPts val="2560"/>
              <a:buFont typeface="Noto Sans Symbols"/>
              <a:buChar char="▪"/>
            </a:pPr>
            <a:r>
              <a:rPr lang="en-US" sz="3200" dirty="0">
                <a:solidFill>
                  <a:schemeClr val="bg1"/>
                </a:solidFill>
                <a:ea typeface="Calibri"/>
                <a:cs typeface="Calibri"/>
                <a:sym typeface="Calibri"/>
              </a:rPr>
              <a:t>Check for completion of the test. </a:t>
            </a:r>
          </a:p>
          <a:p>
            <a:pPr marL="609493" lvl="1" indent="-231606">
              <a:lnSpc>
                <a:spcPct val="112500"/>
              </a:lnSpc>
              <a:spcBef>
                <a:spcPts val="1200"/>
              </a:spcBef>
              <a:spcAft>
                <a:spcPts val="0"/>
              </a:spcAft>
              <a:buClr>
                <a:schemeClr val="tx1"/>
              </a:buClr>
              <a:buSzPts val="2560"/>
              <a:buFont typeface="Noto Sans Symbols"/>
              <a:buChar char="▪"/>
            </a:pPr>
            <a:r>
              <a:rPr lang="en-US" sz="3200" dirty="0">
                <a:solidFill>
                  <a:schemeClr val="bg1"/>
                </a:solidFill>
                <a:ea typeface="Calibri"/>
                <a:cs typeface="Calibri"/>
                <a:sym typeface="Calibri"/>
              </a:rPr>
              <a:t>Do lesson learnt meeting and documents</a:t>
            </a:r>
            <a:endParaRPr lang="en-US" dirty="0">
              <a:solidFill>
                <a:schemeClr val="bg1"/>
              </a:solidFill>
            </a:endParaRPr>
          </a:p>
          <a:p>
            <a:endParaRPr lang="bg-BG" dirty="0"/>
          </a:p>
        </p:txBody>
      </p:sp>
      <p:sp>
        <p:nvSpPr>
          <p:cNvPr id="3" name="Title 2"/>
          <p:cNvSpPr>
            <a:spLocks noGrp="1"/>
          </p:cNvSpPr>
          <p:nvPr>
            <p:ph type="title"/>
          </p:nvPr>
        </p:nvSpPr>
        <p:spPr/>
        <p:txBody>
          <a:bodyPr/>
          <a:lstStyle/>
          <a:p>
            <a:r>
              <a:rPr lang="en-US" dirty="0"/>
              <a:t>Phases of the STLC (2)</a:t>
            </a:r>
            <a:endParaRPr lang="bg-BG" dirty="0"/>
          </a:p>
        </p:txBody>
      </p:sp>
      <p:sp>
        <p:nvSpPr>
          <p:cNvPr id="4" name="Slide Number Placeholder 3"/>
          <p:cNvSpPr>
            <a:spLocks noGrp="1"/>
          </p:cNvSpPr>
          <p:nvPr>
            <p:ph type="sldNum" sz="quarter" idx="13"/>
          </p:nvPr>
        </p:nvSpPr>
        <p:spPr/>
        <p:txBody>
          <a:bodyPr/>
          <a:lstStyle/>
          <a:p>
            <a:fld id="{C014DD1E-5D91-48A3-AD6D-45FBA980D106}" type="slidenum">
              <a:rPr lang="en-US" smtClean="0"/>
              <a:pPr/>
              <a:t>85</a:t>
            </a:fld>
            <a:endParaRPr lang="en-US" dirty="0"/>
          </a:p>
        </p:txBody>
      </p:sp>
    </p:spTree>
    <p:extLst>
      <p:ext uri="{BB962C8B-B14F-4D97-AF65-F5344CB8AC3E}">
        <p14:creationId xmlns:p14="http://schemas.microsoft.com/office/powerpoint/2010/main" val="333272406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4">
            <a:extLst>
              <a:ext uri="{FF2B5EF4-FFF2-40B4-BE49-F238E27FC236}">
                <a16:creationId xmlns:a16="http://schemas.microsoft.com/office/drawing/2014/main" id="{0E49D336-45B6-44D3-97C4-E28F8DEA2022}"/>
              </a:ext>
            </a:extLst>
          </p:cNvPr>
          <p:cNvSpPr>
            <a:spLocks noGrp="1"/>
          </p:cNvSpPr>
          <p:nvPr>
            <p:ph type="body" sz="quarter" idx="10"/>
          </p:nvPr>
        </p:nvSpPr>
        <p:spPr>
          <a:xfrm>
            <a:off x="868137" y="1655763"/>
            <a:ext cx="7581212" cy="4773612"/>
          </a:xfrm>
        </p:spPr>
        <p:txBody>
          <a:bodyPr/>
          <a:lstStyle>
            <a:lvl1pPr marL="514350" indent="-514350">
              <a:buFont typeface="Wingdings" panose="05000000000000000000" pitchFamily="2" charset="2"/>
              <a:buChar char="§"/>
              <a:defRPr>
                <a:solidFill>
                  <a:schemeClr val="bg2"/>
                </a:solidFill>
              </a:defRPr>
            </a:lvl1pPr>
            <a:lvl2pPr marL="1123935" indent="-514350">
              <a:buFont typeface="Wingdings" panose="05000000000000000000" pitchFamily="2" charset="2"/>
              <a:buChar char="§"/>
              <a:defRPr>
                <a:solidFill>
                  <a:schemeClr val="tx1"/>
                </a:solidFill>
              </a:defRPr>
            </a:lvl2pPr>
            <a:lvl3pPr marL="1733520" indent="-514350">
              <a:buFont typeface="Wingdings" panose="05000000000000000000" pitchFamily="2" charset="2"/>
              <a:buChar char="§"/>
              <a:defRPr>
                <a:solidFill>
                  <a:schemeClr val="tx1"/>
                </a:solidFill>
              </a:defRPr>
            </a:lvl3pPr>
            <a:lvl4pPr marL="2343105" indent="-514350">
              <a:buFont typeface="Wingdings" panose="05000000000000000000" pitchFamily="2" charset="2"/>
              <a:buChar char="§"/>
              <a:defRPr>
                <a:solidFill>
                  <a:schemeClr val="tx1"/>
                </a:solidFill>
              </a:defRPr>
            </a:lvl4pPr>
            <a:lvl5pPr marL="2952689" indent="-514350">
              <a:buFont typeface="Wingdings" panose="05000000000000000000" pitchFamily="2" charset="2"/>
              <a:buChar char="§"/>
              <a:defRPr>
                <a:solidFill>
                  <a:schemeClr val="tx1"/>
                </a:solidFill>
              </a:defRPr>
            </a:lvl5pPr>
          </a:lstStyle>
          <a:p>
            <a:pPr lvl="0"/>
            <a:r>
              <a:rPr lang="en-US" dirty="0"/>
              <a:t>…</a:t>
            </a:r>
          </a:p>
          <a:p>
            <a:pPr lvl="0"/>
            <a:r>
              <a:rPr lang="en-GB" dirty="0"/>
              <a:t>…</a:t>
            </a:r>
            <a:endParaRPr lang="en-US" dirty="0"/>
          </a:p>
          <a:p>
            <a:pPr lvl="0"/>
            <a:r>
              <a:rPr lang="en-GB" dirty="0"/>
              <a:t>…</a:t>
            </a:r>
            <a:endParaRPr lang="en-US" dirty="0"/>
          </a:p>
          <a:p>
            <a:pPr lvl="0"/>
            <a:endParaRPr lang="en-US" dirty="0"/>
          </a:p>
        </p:txBody>
      </p:sp>
      <p:sp>
        <p:nvSpPr>
          <p:cNvPr id="4" name="Title 3"/>
          <p:cNvSpPr>
            <a:spLocks noGrp="1"/>
          </p:cNvSpPr>
          <p:nvPr>
            <p:ph type="title"/>
          </p:nvPr>
        </p:nvSpPr>
        <p:spPr/>
        <p:txBody>
          <a:bodyPr>
            <a:normAutofit/>
          </a:bodyPr>
          <a:lstStyle/>
          <a:p>
            <a:r>
              <a:rPr lang="en-US" dirty="0"/>
              <a:t>Summary</a:t>
            </a:r>
          </a:p>
        </p:txBody>
      </p:sp>
      <p:sp>
        <p:nvSpPr>
          <p:cNvPr id="6" name="Slide Number Placeholder 5"/>
          <p:cNvSpPr>
            <a:spLocks noGrp="1"/>
          </p:cNvSpPr>
          <p:nvPr>
            <p:ph type="sldNum" sz="quarter" idx="13"/>
          </p:nvPr>
        </p:nvSpPr>
        <p:spPr/>
        <p:txBody>
          <a:bodyPr/>
          <a:lstStyle/>
          <a:p>
            <a:fld id="{C014DD1E-5D91-48A3-AD6D-45FBA980D106}" type="slidenum">
              <a:rPr lang="en-US" smtClean="0"/>
              <a:pPr/>
              <a:t>86</a:t>
            </a:fld>
            <a:endParaRPr lang="en-US" dirty="0"/>
          </a:p>
        </p:txBody>
      </p:sp>
      <p:grpSp>
        <p:nvGrpSpPr>
          <p:cNvPr id="9" name="Group 8">
            <a:extLst>
              <a:ext uri="{FF2B5EF4-FFF2-40B4-BE49-F238E27FC236}">
                <a16:creationId xmlns:a16="http://schemas.microsoft.com/office/drawing/2014/main" id="{EBAFE522-EB7D-4931-A015-9A7E8A98517D}"/>
              </a:ext>
            </a:extLst>
          </p:cNvPr>
          <p:cNvGrpSpPr/>
          <p:nvPr/>
        </p:nvGrpSpPr>
        <p:grpSpPr>
          <a:xfrm>
            <a:off x="190354" y="1419225"/>
            <a:ext cx="8632995" cy="5301720"/>
            <a:chOff x="472011" y="1508786"/>
            <a:chExt cx="3799787" cy="4865561"/>
          </a:xfrm>
        </p:grpSpPr>
        <p:sp>
          <p:nvSpPr>
            <p:cNvPr id="10" name="Rounded Rectangle 10">
              <a:extLst>
                <a:ext uri="{FF2B5EF4-FFF2-40B4-BE49-F238E27FC236}">
                  <a16:creationId xmlns:a16="http://schemas.microsoft.com/office/drawing/2014/main" id="{18F78F23-3D09-4B63-8DF9-D49CFBB145EE}"/>
                </a:ext>
              </a:extLst>
            </p:cNvPr>
            <p:cNvSpPr/>
            <p:nvPr userDrawn="1"/>
          </p:nvSpPr>
          <p:spPr>
            <a:xfrm>
              <a:off x="472011" y="1508786"/>
              <a:ext cx="3799787" cy="4865561"/>
            </a:xfrm>
            <a:prstGeom prst="roundRect">
              <a:avLst>
                <a:gd name="adj" fmla="val 3968"/>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dirty="0"/>
            </a:p>
          </p:txBody>
        </p:sp>
        <p:sp>
          <p:nvSpPr>
            <p:cNvPr id="11" name="Rounded Rectangle 16">
              <a:extLst>
                <a:ext uri="{FF2B5EF4-FFF2-40B4-BE49-F238E27FC236}">
                  <a16:creationId xmlns:a16="http://schemas.microsoft.com/office/drawing/2014/main" id="{F12C06CE-2BBE-46C2-B718-813794C58DF9}"/>
                </a:ext>
              </a:extLst>
            </p:cNvPr>
            <p:cNvSpPr/>
            <p:nvPr userDrawn="1"/>
          </p:nvSpPr>
          <p:spPr>
            <a:xfrm>
              <a:off x="540767" y="1781251"/>
              <a:ext cx="85794" cy="4320631"/>
            </a:xfrm>
            <a:prstGeom prst="roundRect">
              <a:avLst>
                <a:gd name="adj" fmla="val 50000"/>
              </a:avLst>
            </a:prstGeom>
            <a:solidFill>
              <a:schemeClr val="bg2">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solidFill>
                  <a:schemeClr val="bg1"/>
                </a:solidFill>
              </a:endParaRPr>
            </a:p>
          </p:txBody>
        </p:sp>
        <p:sp>
          <p:nvSpPr>
            <p:cNvPr id="12" name="Half Frame 11">
              <a:extLst>
                <a:ext uri="{FF2B5EF4-FFF2-40B4-BE49-F238E27FC236}">
                  <a16:creationId xmlns:a16="http://schemas.microsoft.com/office/drawing/2014/main" id="{66CDBB1E-AF3C-43FC-9F34-2DD691F81726}"/>
                </a:ext>
              </a:extLst>
            </p:cNvPr>
            <p:cNvSpPr/>
            <p:nvPr userDrawn="1"/>
          </p:nvSpPr>
          <p:spPr>
            <a:xfrm rot="5400000">
              <a:off x="3762569" y="1912372"/>
              <a:ext cx="669775" cy="238503"/>
            </a:xfrm>
            <a:prstGeom prst="halfFrame">
              <a:avLst>
                <a:gd name="adj1" fmla="val 23728"/>
                <a:gd name="adj2" fmla="val 24642"/>
              </a:avLst>
            </a:prstGeom>
            <a:solidFill>
              <a:schemeClr val="bg2">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solidFill>
                  <a:schemeClr val="tx1"/>
                </a:solidFill>
              </a:endParaRPr>
            </a:p>
          </p:txBody>
        </p:sp>
      </p:grpSp>
      <p:pic>
        <p:nvPicPr>
          <p:cNvPr id="13" name="Picture 12">
            <a:extLst>
              <a:ext uri="{FF2B5EF4-FFF2-40B4-BE49-F238E27FC236}">
                <a16:creationId xmlns:a16="http://schemas.microsoft.com/office/drawing/2014/main" id="{CCC3A316-993C-4741-8826-E104F27650A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flipH="1">
            <a:off x="8823349" y="3276600"/>
            <a:ext cx="2882677" cy="3120594"/>
          </a:xfrm>
          <a:prstGeom prst="rect">
            <a:avLst/>
          </a:prstGeom>
        </p:spPr>
      </p:pic>
      <p:sp>
        <p:nvSpPr>
          <p:cNvPr id="2" name="Rectangle 1"/>
          <p:cNvSpPr/>
          <p:nvPr/>
        </p:nvSpPr>
        <p:spPr>
          <a:xfrm>
            <a:off x="836612" y="1977203"/>
            <a:ext cx="6092825" cy="3600986"/>
          </a:xfrm>
          <a:prstGeom prst="rect">
            <a:avLst/>
          </a:prstGeom>
        </p:spPr>
        <p:txBody>
          <a:bodyPr>
            <a:spAutoFit/>
          </a:bodyPr>
          <a:lstStyle/>
          <a:p>
            <a:pPr marL="304747" lvl="0" indent="-304747">
              <a:buClr>
                <a:schemeClr val="bg2"/>
              </a:buClr>
              <a:buSzPts val="3200"/>
              <a:buFont typeface="Noto Sans Symbols"/>
              <a:buChar char="▪"/>
            </a:pPr>
            <a:r>
              <a:rPr lang="en-US" sz="3200" dirty="0">
                <a:solidFill>
                  <a:schemeClr val="bg2"/>
                </a:solidFill>
                <a:latin typeface="Calibri"/>
                <a:ea typeface="Calibri"/>
                <a:cs typeface="Calibri"/>
                <a:sym typeface="Calibri"/>
              </a:rPr>
              <a:t>What is </a:t>
            </a:r>
            <a:r>
              <a:rPr lang="en-US" sz="3200" dirty="0">
                <a:solidFill>
                  <a:schemeClr val="bg1"/>
                </a:solidFill>
                <a:latin typeface="Calibri"/>
                <a:ea typeface="Calibri"/>
                <a:cs typeface="Calibri"/>
                <a:sym typeface="Calibri"/>
              </a:rPr>
              <a:t>SDLC</a:t>
            </a:r>
            <a:r>
              <a:rPr lang="en-US" sz="3200" dirty="0">
                <a:solidFill>
                  <a:schemeClr val="bg2"/>
                </a:solidFill>
                <a:latin typeface="Calibri"/>
                <a:ea typeface="Calibri"/>
                <a:cs typeface="Calibri"/>
                <a:sym typeface="Calibri"/>
              </a:rPr>
              <a:t>?</a:t>
            </a:r>
            <a:endParaRPr lang="en-US" dirty="0">
              <a:solidFill>
                <a:schemeClr val="bg2"/>
              </a:solidFill>
            </a:endParaRPr>
          </a:p>
          <a:p>
            <a:pPr marL="304747" lvl="0" indent="-304747">
              <a:spcBef>
                <a:spcPts val="1200"/>
              </a:spcBef>
              <a:buClr>
                <a:schemeClr val="bg2"/>
              </a:buClr>
              <a:buSzPts val="3200"/>
              <a:buFont typeface="Noto Sans Symbols"/>
              <a:buChar char="▪"/>
            </a:pPr>
            <a:r>
              <a:rPr lang="en-US" sz="3200" dirty="0">
                <a:solidFill>
                  <a:schemeClr val="bg2"/>
                </a:solidFill>
                <a:latin typeface="Calibri"/>
                <a:ea typeface="Calibri"/>
                <a:cs typeface="Calibri"/>
                <a:sym typeface="Calibri"/>
              </a:rPr>
              <a:t>Phases </a:t>
            </a:r>
            <a:r>
              <a:rPr lang="en-US" sz="3200" dirty="0">
                <a:solidFill>
                  <a:schemeClr val="bg2"/>
                </a:solidFill>
              </a:rPr>
              <a:t>of the SDLC</a:t>
            </a:r>
            <a:endParaRPr lang="en-US" dirty="0">
              <a:solidFill>
                <a:schemeClr val="bg2"/>
              </a:solidFill>
            </a:endParaRPr>
          </a:p>
          <a:p>
            <a:pPr marL="304747" lvl="0" indent="-304747">
              <a:spcBef>
                <a:spcPts val="1200"/>
              </a:spcBef>
              <a:buClr>
                <a:schemeClr val="bg2"/>
              </a:buClr>
              <a:buSzPts val="3000"/>
              <a:buFont typeface="Noto Sans Symbols"/>
              <a:buChar char="▪"/>
            </a:pPr>
            <a:r>
              <a:rPr lang="en-US" sz="3000" dirty="0">
                <a:solidFill>
                  <a:schemeClr val="bg2"/>
                </a:solidFill>
              </a:rPr>
              <a:t>Popular </a:t>
            </a:r>
            <a:r>
              <a:rPr lang="en-US" sz="3000" dirty="0">
                <a:solidFill>
                  <a:schemeClr val="bg2"/>
                </a:solidFill>
                <a:latin typeface="Calibri"/>
                <a:ea typeface="Calibri"/>
                <a:cs typeface="Calibri"/>
                <a:sym typeface="Calibri"/>
              </a:rPr>
              <a:t>Methodologies</a:t>
            </a:r>
            <a:endParaRPr lang="en-US" dirty="0">
              <a:solidFill>
                <a:schemeClr val="bg2"/>
              </a:solidFill>
            </a:endParaRPr>
          </a:p>
          <a:p>
            <a:pPr marL="609493" lvl="1" indent="-231606">
              <a:spcBef>
                <a:spcPts val="1200"/>
              </a:spcBef>
              <a:buClr>
                <a:schemeClr val="bg2"/>
              </a:buClr>
              <a:buSzPts val="2240"/>
              <a:buFont typeface="Noto Sans Symbols"/>
              <a:buChar char="▪"/>
            </a:pPr>
            <a:r>
              <a:rPr lang="en-US" sz="2800" dirty="0">
                <a:solidFill>
                  <a:schemeClr val="bg1"/>
                </a:solidFill>
                <a:latin typeface="Calibri"/>
                <a:ea typeface="Calibri"/>
                <a:cs typeface="Calibri"/>
                <a:sym typeface="Calibri"/>
              </a:rPr>
              <a:t>Waterfall, Agile, Scrum</a:t>
            </a:r>
            <a:endParaRPr lang="en-US" sz="2800" dirty="0">
              <a:solidFill>
                <a:schemeClr val="bg1"/>
              </a:solidFill>
            </a:endParaRPr>
          </a:p>
          <a:p>
            <a:pPr marL="304746" lvl="0" indent="-279346">
              <a:spcBef>
                <a:spcPts val="1200"/>
              </a:spcBef>
              <a:buClr>
                <a:schemeClr val="bg2"/>
              </a:buClr>
              <a:buSzPts val="2800"/>
              <a:buFont typeface="Noto Sans Symbols"/>
              <a:buChar char="▪"/>
            </a:pPr>
            <a:r>
              <a:rPr lang="en-US" sz="2800" dirty="0">
                <a:solidFill>
                  <a:schemeClr val="bg2"/>
                </a:solidFill>
              </a:rPr>
              <a:t>Testing Life Cycle</a:t>
            </a:r>
          </a:p>
          <a:p>
            <a:pPr marL="304746" lvl="0" indent="-279346">
              <a:spcBef>
                <a:spcPts val="1200"/>
              </a:spcBef>
              <a:buClr>
                <a:schemeClr val="bg2"/>
              </a:buClr>
              <a:buSzPts val="2800"/>
              <a:buFont typeface="Noto Sans Symbols"/>
              <a:buChar char="▪"/>
            </a:pPr>
            <a:r>
              <a:rPr lang="en-US" sz="2800" dirty="0">
                <a:solidFill>
                  <a:schemeClr val="bg2"/>
                </a:solidFill>
              </a:rPr>
              <a:t>Phases of the STLC</a:t>
            </a:r>
          </a:p>
        </p:txBody>
      </p:sp>
    </p:spTree>
    <p:extLst>
      <p:ext uri="{BB962C8B-B14F-4D97-AF65-F5344CB8AC3E}">
        <p14:creationId xmlns:p14="http://schemas.microsoft.com/office/powerpoint/2010/main" val="2942978687"/>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C014DD1E-5D91-48A3-AD6D-45FBA980D106}" type="slidenum">
              <a:rPr lang="en-US" smtClean="0"/>
              <a:pPr/>
              <a:t>87</a:t>
            </a:fld>
            <a:endParaRPr lang="en-US" dirty="0"/>
          </a:p>
        </p:txBody>
      </p:sp>
    </p:spTree>
    <p:extLst>
      <p:ext uri="{BB962C8B-B14F-4D97-AF65-F5344CB8AC3E}">
        <p14:creationId xmlns:p14="http://schemas.microsoft.com/office/powerpoint/2010/main" val="56946619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C014DD1E-5D91-48A3-AD6D-45FBA980D106}" type="slidenum">
              <a:rPr lang="en-US" smtClean="0"/>
              <a:pPr/>
              <a:t>88</a:t>
            </a:fld>
            <a:endParaRPr lang="en-US" dirty="0"/>
          </a:p>
        </p:txBody>
      </p:sp>
      <p:sp>
        <p:nvSpPr>
          <p:cNvPr id="3" name="Title 2"/>
          <p:cNvSpPr>
            <a:spLocks noGrp="1"/>
          </p:cNvSpPr>
          <p:nvPr>
            <p:ph type="title"/>
          </p:nvPr>
        </p:nvSpPr>
        <p:spPr/>
        <p:txBody>
          <a:bodyPr>
            <a:normAutofit/>
          </a:bodyPr>
          <a:lstStyle/>
          <a:p>
            <a:r>
              <a:rPr lang="en-US" dirty="0"/>
              <a:t>Diamond Partners</a:t>
            </a:r>
            <a:endParaRPr lang="bg-BG" dirty="0"/>
          </a:p>
        </p:txBody>
      </p:sp>
    </p:spTree>
    <p:extLst>
      <p:ext uri="{BB962C8B-B14F-4D97-AF65-F5344CB8AC3E}">
        <p14:creationId xmlns:p14="http://schemas.microsoft.com/office/powerpoint/2010/main" val="1160584667"/>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Diamond Partners</a:t>
            </a:r>
            <a:endParaRPr lang="bg-BG" dirty="0"/>
          </a:p>
        </p:txBody>
      </p:sp>
    </p:spTree>
    <p:extLst>
      <p:ext uri="{BB962C8B-B14F-4D97-AF65-F5344CB8AC3E}">
        <p14:creationId xmlns:p14="http://schemas.microsoft.com/office/powerpoint/2010/main" val="6989079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lnSpcReduction="10000"/>
          </a:bodyPr>
          <a:lstStyle/>
          <a:p>
            <a:pPr marL="304747" lvl="0" indent="-304747">
              <a:lnSpc>
                <a:spcPct val="95000"/>
              </a:lnSpc>
              <a:spcBef>
                <a:spcPts val="0"/>
              </a:spcBef>
              <a:spcAft>
                <a:spcPts val="0"/>
              </a:spcAft>
              <a:buClr>
                <a:schemeClr val="tx1"/>
              </a:buClr>
              <a:buSzPts val="3400"/>
              <a:buFont typeface="Noto Sans Symbols"/>
              <a:buChar char="▪"/>
            </a:pPr>
            <a:r>
              <a:rPr lang="en-US" sz="3400" dirty="0">
                <a:ea typeface="Calibri"/>
                <a:cs typeface="Calibri"/>
                <a:sym typeface="Calibri"/>
              </a:rPr>
              <a:t>Back in history</a:t>
            </a:r>
            <a:endParaRPr lang="en-US" dirty="0"/>
          </a:p>
          <a:p>
            <a:pPr marL="609493" lvl="1" indent="-231605">
              <a:lnSpc>
                <a:spcPct val="95000"/>
              </a:lnSpc>
              <a:spcBef>
                <a:spcPts val="1200"/>
              </a:spcBef>
              <a:spcAft>
                <a:spcPts val="0"/>
              </a:spcAft>
              <a:buClr>
                <a:schemeClr val="tx1"/>
              </a:buClr>
              <a:buSzPts val="2560"/>
              <a:buFont typeface="Noto Sans Symbols"/>
              <a:buChar char="▪"/>
            </a:pPr>
            <a:r>
              <a:rPr lang="en-US" sz="3200" dirty="0">
                <a:ea typeface="Calibri"/>
                <a:cs typeface="Calibri"/>
                <a:sym typeface="Calibri"/>
              </a:rPr>
              <a:t>The </a:t>
            </a:r>
            <a:r>
              <a:rPr lang="en-US" sz="3200" dirty="0">
                <a:solidFill>
                  <a:schemeClr val="bg1"/>
                </a:solidFill>
                <a:ea typeface="Calibri"/>
                <a:cs typeface="Calibri"/>
                <a:sym typeface="Calibri"/>
              </a:rPr>
              <a:t>"Waterfall" </a:t>
            </a:r>
            <a:r>
              <a:rPr lang="en-US" sz="3200" dirty="0">
                <a:ea typeface="Calibri"/>
                <a:cs typeface="Calibri"/>
                <a:sym typeface="Calibri"/>
              </a:rPr>
              <a:t>Process</a:t>
            </a:r>
            <a:endParaRPr lang="en-US" dirty="0"/>
          </a:p>
          <a:p>
            <a:pPr marL="914240" lvl="2" indent="-231606">
              <a:lnSpc>
                <a:spcPct val="95000"/>
              </a:lnSpc>
              <a:spcBef>
                <a:spcPts val="1200"/>
              </a:spcBef>
              <a:spcAft>
                <a:spcPts val="0"/>
              </a:spcAft>
              <a:buClr>
                <a:schemeClr val="tx1"/>
              </a:buClr>
              <a:buSzPts val="2400"/>
              <a:buFont typeface="Noto Sans Symbols"/>
              <a:buChar char="▪"/>
            </a:pPr>
            <a:r>
              <a:rPr lang="en-US" sz="3000" dirty="0">
                <a:ea typeface="Calibri"/>
                <a:cs typeface="Calibri"/>
                <a:sym typeface="Calibri"/>
              </a:rPr>
              <a:t>Heavyweight</a:t>
            </a:r>
            <a:endParaRPr lang="en-US" dirty="0"/>
          </a:p>
          <a:p>
            <a:pPr marL="914240" lvl="2" indent="-231606">
              <a:lnSpc>
                <a:spcPct val="95000"/>
              </a:lnSpc>
              <a:spcBef>
                <a:spcPts val="1200"/>
              </a:spcBef>
              <a:spcAft>
                <a:spcPts val="0"/>
              </a:spcAft>
              <a:buClr>
                <a:schemeClr val="tx1"/>
              </a:buClr>
              <a:buSzPts val="2400"/>
              <a:buFont typeface="Noto Sans Symbols"/>
              <a:buChar char="▪"/>
            </a:pPr>
            <a:r>
              <a:rPr lang="en-US" sz="3000" dirty="0">
                <a:ea typeface="Calibri"/>
                <a:cs typeface="Calibri"/>
                <a:sym typeface="Calibri"/>
              </a:rPr>
              <a:t>Nowadays used by big companies</a:t>
            </a:r>
          </a:p>
          <a:p>
            <a:pPr marL="609493" lvl="1" indent="-231605">
              <a:lnSpc>
                <a:spcPct val="95000"/>
              </a:lnSpc>
              <a:spcBef>
                <a:spcPts val="1200"/>
              </a:spcBef>
              <a:spcAft>
                <a:spcPts val="0"/>
              </a:spcAft>
              <a:buClr>
                <a:schemeClr val="tx1"/>
              </a:buClr>
              <a:buSzPts val="2560"/>
              <a:buFont typeface="Noto Sans Symbols"/>
              <a:buChar char="▪"/>
            </a:pPr>
            <a:r>
              <a:rPr lang="en-US" sz="3200" dirty="0">
                <a:ea typeface="Calibri"/>
                <a:cs typeface="Calibri"/>
                <a:sym typeface="Calibri"/>
              </a:rPr>
              <a:t>Rational Unified Process (RUP)</a:t>
            </a:r>
            <a:endParaRPr lang="en-US" dirty="0"/>
          </a:p>
          <a:p>
            <a:pPr marL="609493" lvl="1" indent="-231605">
              <a:lnSpc>
                <a:spcPct val="95000"/>
              </a:lnSpc>
              <a:spcBef>
                <a:spcPts val="1200"/>
              </a:spcBef>
              <a:spcAft>
                <a:spcPts val="0"/>
              </a:spcAft>
              <a:buClr>
                <a:schemeClr val="tx1"/>
              </a:buClr>
              <a:buSzPts val="2560"/>
              <a:buFont typeface="Noto Sans Symbols"/>
              <a:buChar char="▪"/>
            </a:pPr>
            <a:r>
              <a:rPr lang="en-US" sz="3200" dirty="0">
                <a:ea typeface="Calibri"/>
                <a:cs typeface="Calibri"/>
                <a:sym typeface="Calibri"/>
              </a:rPr>
              <a:t>Microsoft Solutions Framework (MSF)</a:t>
            </a:r>
            <a:endParaRPr lang="en-US" dirty="0"/>
          </a:p>
          <a:p>
            <a:pPr marL="304747" lvl="0" indent="-304747">
              <a:lnSpc>
                <a:spcPct val="95000"/>
              </a:lnSpc>
              <a:spcBef>
                <a:spcPts val="1200"/>
              </a:spcBef>
              <a:spcAft>
                <a:spcPts val="0"/>
              </a:spcAft>
              <a:buClr>
                <a:schemeClr val="tx1"/>
              </a:buClr>
              <a:buSzPts val="3400"/>
              <a:buFont typeface="Noto Sans Symbols"/>
              <a:buChar char="▪"/>
            </a:pPr>
            <a:r>
              <a:rPr lang="en-US" sz="3400" dirty="0">
                <a:ea typeface="Calibri"/>
                <a:cs typeface="Calibri"/>
                <a:sym typeface="Calibri"/>
              </a:rPr>
              <a:t>Modern development methodologies</a:t>
            </a:r>
          </a:p>
          <a:p>
            <a:pPr marL="609493" lvl="1" indent="-231605">
              <a:lnSpc>
                <a:spcPct val="95000"/>
              </a:lnSpc>
              <a:spcBef>
                <a:spcPts val="1200"/>
              </a:spcBef>
              <a:spcAft>
                <a:spcPts val="0"/>
              </a:spcAft>
              <a:buClr>
                <a:schemeClr val="tx1"/>
              </a:buClr>
              <a:buSzPts val="2560"/>
              <a:buFont typeface="Noto Sans Symbols"/>
              <a:buChar char="▪"/>
            </a:pPr>
            <a:r>
              <a:rPr lang="en-US" sz="3200" dirty="0">
                <a:solidFill>
                  <a:schemeClr val="bg1"/>
                </a:solidFill>
                <a:ea typeface="Calibri"/>
                <a:cs typeface="Calibri"/>
                <a:sym typeface="Calibri"/>
              </a:rPr>
              <a:t>Agile development </a:t>
            </a:r>
            <a:r>
              <a:rPr lang="en-US" sz="3200" dirty="0">
                <a:ea typeface="Calibri"/>
                <a:cs typeface="Calibri"/>
                <a:sym typeface="Calibri"/>
              </a:rPr>
              <a:t>processes</a:t>
            </a:r>
          </a:p>
          <a:p>
            <a:pPr marL="609493" lvl="1" indent="-231605">
              <a:lnSpc>
                <a:spcPct val="95000"/>
              </a:lnSpc>
              <a:spcBef>
                <a:spcPts val="1200"/>
              </a:spcBef>
              <a:spcAft>
                <a:spcPts val="0"/>
              </a:spcAft>
              <a:buClr>
                <a:schemeClr val="tx1"/>
              </a:buClr>
              <a:buSzPts val="2560"/>
              <a:buFont typeface="Noto Sans Symbols"/>
              <a:buChar char="▪"/>
            </a:pPr>
            <a:r>
              <a:rPr lang="en-US" sz="3200" dirty="0">
                <a:ea typeface="Calibri"/>
                <a:cs typeface="Calibri"/>
                <a:sym typeface="Calibri"/>
              </a:rPr>
              <a:t>Scrum, Kanban, Lean Development, Extreme Programming (XP), …</a:t>
            </a:r>
          </a:p>
          <a:p>
            <a:endParaRPr lang="bg-BG" dirty="0"/>
          </a:p>
        </p:txBody>
      </p:sp>
      <p:sp>
        <p:nvSpPr>
          <p:cNvPr id="3" name="Title 2"/>
          <p:cNvSpPr>
            <a:spLocks noGrp="1"/>
          </p:cNvSpPr>
          <p:nvPr>
            <p:ph type="title"/>
          </p:nvPr>
        </p:nvSpPr>
        <p:spPr/>
        <p:txBody>
          <a:bodyPr/>
          <a:lstStyle/>
          <a:p>
            <a:r>
              <a:rPr lang="en-US" sz="4000" dirty="0">
                <a:ea typeface="Calibri"/>
                <a:cs typeface="Calibri"/>
                <a:sym typeface="Calibri"/>
              </a:rPr>
              <a:t>Development Methodologies</a:t>
            </a:r>
            <a:endParaRPr lang="bg-BG" dirty="0"/>
          </a:p>
        </p:txBody>
      </p:sp>
      <p:sp>
        <p:nvSpPr>
          <p:cNvPr id="4" name="Slide Number Placeholder 3"/>
          <p:cNvSpPr>
            <a:spLocks noGrp="1"/>
          </p:cNvSpPr>
          <p:nvPr>
            <p:ph type="sldNum" sz="quarter" idx="13"/>
          </p:nvPr>
        </p:nvSpPr>
        <p:spPr/>
        <p:txBody>
          <a:bodyPr/>
          <a:lstStyle/>
          <a:p>
            <a:fld id="{C014DD1E-5D91-48A3-AD6D-45FBA980D106}" type="slidenum">
              <a:rPr lang="en-US" smtClean="0"/>
              <a:pPr/>
              <a:t>9</a:t>
            </a:fld>
            <a:endParaRPr lang="en-US" dirty="0"/>
          </a:p>
        </p:txBody>
      </p:sp>
      <p:pic>
        <p:nvPicPr>
          <p:cNvPr id="5" name="Shape 184" descr="http://jbnassociates.com/images/wheel_of_methodology-trans.png"/>
          <p:cNvPicPr preferRelativeResize="0"/>
          <p:nvPr/>
        </p:nvPicPr>
        <p:blipFill rotWithShape="1">
          <a:blip r:embed="rId2">
            <a:alphaModFix/>
          </a:blip>
          <a:srcRect/>
          <a:stretch/>
        </p:blipFill>
        <p:spPr>
          <a:xfrm>
            <a:off x="7542212" y="1219200"/>
            <a:ext cx="3798204" cy="3505200"/>
          </a:xfrm>
          <a:prstGeom prst="rect">
            <a:avLst/>
          </a:prstGeom>
          <a:noFill/>
          <a:ln>
            <a:noFill/>
          </a:ln>
        </p:spPr>
      </p:pic>
    </p:spTree>
    <p:extLst>
      <p:ext uri="{BB962C8B-B14F-4D97-AF65-F5344CB8AC3E}">
        <p14:creationId xmlns:p14="http://schemas.microsoft.com/office/powerpoint/2010/main" val="6016121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type="body" sz="quarter" idx="10"/>
          </p:nvPr>
        </p:nvSpPr>
        <p:spPr/>
        <p:txBody>
          <a:bodyPr>
            <a:noAutofit/>
          </a:bodyPr>
          <a:lstStyle/>
          <a:p>
            <a:pPr>
              <a:lnSpc>
                <a:spcPct val="100000"/>
              </a:lnSpc>
            </a:pPr>
            <a:r>
              <a:rPr lang="en-US" sz="3200" dirty="0"/>
              <a:t>Software University – High-Quality Education, Profession and Job    for Software Developers</a:t>
            </a:r>
          </a:p>
          <a:p>
            <a:pPr lvl="1">
              <a:lnSpc>
                <a:spcPct val="100000"/>
              </a:lnSpc>
            </a:pPr>
            <a:r>
              <a:rPr lang="en-US" sz="2900" noProof="1">
                <a:hlinkClick r:id="rId3"/>
              </a:rPr>
              <a:t>softuni.bg</a:t>
            </a:r>
            <a:r>
              <a:rPr lang="en-US" sz="2900" noProof="1"/>
              <a:t> </a:t>
            </a:r>
          </a:p>
          <a:p>
            <a:pPr>
              <a:lnSpc>
                <a:spcPct val="100000"/>
              </a:lnSpc>
            </a:pPr>
            <a:r>
              <a:rPr lang="en-US" sz="3200" dirty="0"/>
              <a:t>Software University Foundation</a:t>
            </a:r>
            <a:endParaRPr lang="bg-BG" sz="3200" dirty="0"/>
          </a:p>
          <a:p>
            <a:pPr lvl="1">
              <a:lnSpc>
                <a:spcPct val="100000"/>
              </a:lnSpc>
            </a:pPr>
            <a:r>
              <a:rPr lang="en-US" sz="3000" noProof="1">
                <a:hlinkClick r:id="rId4"/>
              </a:rPr>
              <a:t>http://softuni.foundation/</a:t>
            </a:r>
            <a:endParaRPr lang="en-US" sz="3000" noProof="1"/>
          </a:p>
          <a:p>
            <a:pPr>
              <a:lnSpc>
                <a:spcPct val="100000"/>
              </a:lnSpc>
            </a:pPr>
            <a:r>
              <a:rPr lang="en-US" sz="3200" dirty="0"/>
              <a:t>Software University @ Facebook</a:t>
            </a:r>
          </a:p>
          <a:p>
            <a:pPr marL="990575" lvl="1" indent="-380990" defTabSz="1219170">
              <a:lnSpc>
                <a:spcPct val="100000"/>
              </a:lnSpc>
              <a:tabLst>
                <a:tab pos="282575" algn="l"/>
              </a:tabLst>
              <a:defRPr/>
            </a:pPr>
            <a:r>
              <a:rPr lang="en-US" sz="2900" noProof="1">
                <a:solidFill>
                  <a:srgbClr val="234465"/>
                </a:solidFill>
                <a:hlinkClick r:id="rId5"/>
              </a:rPr>
              <a:t>facebook.com/SoftwareUniversity</a:t>
            </a:r>
            <a:endParaRPr lang="en-US" sz="2900" noProof="1">
              <a:solidFill>
                <a:srgbClr val="234465"/>
              </a:solidFill>
            </a:endParaRPr>
          </a:p>
          <a:p>
            <a:pPr>
              <a:lnSpc>
                <a:spcPct val="100000"/>
              </a:lnSpc>
            </a:pPr>
            <a:r>
              <a:rPr lang="en-US" sz="3200" dirty="0"/>
              <a:t>Software University Forums</a:t>
            </a:r>
          </a:p>
          <a:p>
            <a:pPr marL="990575" lvl="1" indent="-380990" defTabSz="1219170">
              <a:lnSpc>
                <a:spcPct val="100000"/>
              </a:lnSpc>
              <a:tabLst>
                <a:tab pos="282575" algn="l"/>
              </a:tabLst>
              <a:defRPr/>
            </a:pPr>
            <a:r>
              <a:rPr lang="en-US" sz="2800" dirty="0">
                <a:hlinkClick r:id="rId6"/>
              </a:rPr>
              <a:t>forum.softuni.bg</a:t>
            </a:r>
            <a:endParaRPr lang="en-US" sz="2800" noProof="1"/>
          </a:p>
          <a:p>
            <a:pPr>
              <a:lnSpc>
                <a:spcPct val="100000"/>
              </a:lnSpc>
            </a:pPr>
            <a:endParaRPr lang="en-US" noProof="1"/>
          </a:p>
        </p:txBody>
      </p:sp>
      <p:sp>
        <p:nvSpPr>
          <p:cNvPr id="3" name="Title 2"/>
          <p:cNvSpPr>
            <a:spLocks noGrp="1"/>
          </p:cNvSpPr>
          <p:nvPr>
            <p:ph type="title"/>
          </p:nvPr>
        </p:nvSpPr>
        <p:spPr/>
        <p:txBody>
          <a:bodyPr>
            <a:normAutofit/>
          </a:bodyPr>
          <a:lstStyle/>
          <a:p>
            <a:r>
              <a:rPr lang="en-US" dirty="0"/>
              <a:t>Trainings @ Software University</a:t>
            </a:r>
            <a:r>
              <a:rPr lang="bg-BG" dirty="0"/>
              <a:t> (</a:t>
            </a:r>
            <a:r>
              <a:rPr lang="en-US" dirty="0"/>
              <a:t>SoftUni)</a:t>
            </a:r>
          </a:p>
        </p:txBody>
      </p:sp>
      <p:pic>
        <p:nvPicPr>
          <p:cNvPr id="10" name="Picture 9">
            <a:hlinkClick r:id="rId4" tooltip="Software University Foundation"/>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857505" y="3265920"/>
            <a:ext cx="1466714" cy="365922"/>
          </a:xfrm>
          <a:prstGeom prst="rect">
            <a:avLst/>
          </a:prstGeom>
        </p:spPr>
      </p:pic>
      <p:pic>
        <p:nvPicPr>
          <p:cNvPr id="15" name="Picture 14">
            <a:extLst>
              <a:ext uri="{FF2B5EF4-FFF2-40B4-BE49-F238E27FC236}">
                <a16:creationId xmlns:a16="http://schemas.microsoft.com/office/drawing/2014/main" id="{FF8B5863-FC71-441D-893C-E681B70BF35C}"/>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754038" y="2707944"/>
            <a:ext cx="2122583" cy="529549"/>
          </a:xfrm>
          <a:prstGeom prst="rect">
            <a:avLst/>
          </a:prstGeom>
        </p:spPr>
      </p:pic>
      <p:pic>
        <p:nvPicPr>
          <p:cNvPr id="18" name="Picture 17">
            <a:hlinkClick r:id="rId3"/>
            <a:extLst>
              <a:ext uri="{FF2B5EF4-FFF2-40B4-BE49-F238E27FC236}">
                <a16:creationId xmlns:a16="http://schemas.microsoft.com/office/drawing/2014/main" id="{5AC70220-7037-4082-BB2D-BF1E99F91E0D}"/>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582717" y="2312862"/>
            <a:ext cx="3050717" cy="4063065"/>
          </a:xfrm>
          <a:prstGeom prst="rect">
            <a:avLst/>
          </a:prstGeom>
        </p:spPr>
      </p:pic>
      <p:pic>
        <p:nvPicPr>
          <p:cNvPr id="11" name="Picture 4">
            <a:hlinkClick r:id="rId10" tooltip="Software University @ Facebook"/>
            <a:extLst>
              <a:ext uri="{FF2B5EF4-FFF2-40B4-BE49-F238E27FC236}">
                <a16:creationId xmlns:a16="http://schemas.microsoft.com/office/drawing/2014/main" id="{7DE74804-3B64-4B79-BDD0-3E400F9EC1FD}"/>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tretch>
            <a:fillRect/>
          </a:stretch>
        </p:blipFill>
        <p:spPr bwMode="auto">
          <a:xfrm>
            <a:off x="10256105" y="3608627"/>
            <a:ext cx="1118449" cy="111874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hlinkClick r:id="rId6" tooltip="Software University Discussion Forum"/>
            <a:extLst>
              <a:ext uri="{FF2B5EF4-FFF2-40B4-BE49-F238E27FC236}">
                <a16:creationId xmlns:a16="http://schemas.microsoft.com/office/drawing/2014/main" id="{E65F0011-8B8E-4A02-A422-9662ADE13CB5}"/>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332593" y="5017462"/>
            <a:ext cx="1041962" cy="1042233"/>
          </a:xfrm>
          <a:prstGeom prst="rect">
            <a:avLst/>
          </a:prstGeom>
        </p:spPr>
      </p:pic>
    </p:spTree>
    <p:extLst>
      <p:ext uri="{BB962C8B-B14F-4D97-AF65-F5344CB8AC3E}">
        <p14:creationId xmlns:p14="http://schemas.microsoft.com/office/powerpoint/2010/main" val="1744252022"/>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455"/>
        <p:cNvGrpSpPr/>
        <p:nvPr/>
      </p:nvGrpSpPr>
      <p:grpSpPr>
        <a:xfrm>
          <a:off x="0" y="0"/>
          <a:ext cx="0" cy="0"/>
          <a:chOff x="0" y="0"/>
          <a:chExt cx="0" cy="0"/>
        </a:xfrm>
      </p:grpSpPr>
      <p:sp>
        <p:nvSpPr>
          <p:cNvPr id="457" name="Shape 457"/>
          <p:cNvSpPr txBox="1">
            <a:spLocks noGrp="1"/>
          </p:cNvSpPr>
          <p:nvPr>
            <p:ph type="body" sz="quarter" idx="10"/>
          </p:nvPr>
        </p:nvSpPr>
        <p:spPr>
          <a:xfrm>
            <a:off x="190413" y="1151121"/>
            <a:ext cx="11804822" cy="1796243"/>
          </a:xfrm>
          <a:prstGeom prst="rect">
            <a:avLst/>
          </a:prstGeom>
          <a:noFill/>
          <a:ln>
            <a:noFill/>
          </a:ln>
        </p:spPr>
        <p:txBody>
          <a:bodyPr spcFirstLastPara="1" wrap="square" lIns="108000" tIns="36000" rIns="108000" bIns="36000" anchor="t" anchorCtr="0">
            <a:noAutofit/>
          </a:bodyPr>
          <a:lstStyle/>
          <a:p>
            <a:pPr marL="304747" marR="0" lvl="0" indent="-304747" algn="l" rtl="0">
              <a:lnSpc>
                <a:spcPct val="105000"/>
              </a:lnSpc>
              <a:spcBef>
                <a:spcPts val="0"/>
              </a:spcBef>
              <a:spcAft>
                <a:spcPts val="0"/>
              </a:spcAft>
              <a:buClr>
                <a:schemeClr val="tx1"/>
              </a:buClr>
              <a:buSzPts val="3400"/>
              <a:buFont typeface="Noto Sans Symbols"/>
              <a:buChar char="▪"/>
            </a:pPr>
            <a:r>
              <a:rPr lang="en-US" sz="3400" b="0" i="0" u="none" strike="noStrike" cap="none" dirty="0">
                <a:latin typeface="Calibri"/>
                <a:ea typeface="Calibri"/>
                <a:cs typeface="Calibri"/>
                <a:sym typeface="Calibri"/>
              </a:rPr>
              <a:t>This course (slides, examples, demos, videos, homework, etc.)</a:t>
            </a:r>
            <a:br>
              <a:rPr lang="en-US" sz="3400" b="0" i="0" u="none" strike="noStrike" cap="none" dirty="0">
                <a:latin typeface="Calibri"/>
                <a:ea typeface="Calibri"/>
                <a:cs typeface="Calibri"/>
                <a:sym typeface="Calibri"/>
              </a:rPr>
            </a:br>
            <a:r>
              <a:rPr lang="en-US" sz="3400" b="0" i="0" u="none" strike="noStrike" cap="none" dirty="0">
                <a:latin typeface="Calibri"/>
                <a:ea typeface="Calibri"/>
                <a:cs typeface="Calibri"/>
                <a:sym typeface="Calibri"/>
              </a:rPr>
              <a:t>is licensed under the "</a:t>
            </a:r>
            <a:r>
              <a:rPr lang="en-US" sz="3400" b="0" i="0" u="sng" strike="noStrike" cap="none" dirty="0">
                <a:latin typeface="Calibri"/>
                <a:ea typeface="Calibri"/>
                <a:cs typeface="Calibri"/>
                <a:sym typeface="Calibri"/>
                <a:hlinkClick r:id="rId3"/>
              </a:rPr>
              <a:t>Creative Commons Attribution-</a:t>
            </a:r>
            <a:r>
              <a:rPr lang="en-US" sz="3400" b="0" i="0" u="sng" strike="noStrike" cap="none" dirty="0" err="1">
                <a:latin typeface="Calibri"/>
                <a:ea typeface="Calibri"/>
                <a:cs typeface="Calibri"/>
                <a:sym typeface="Calibri"/>
                <a:hlinkClick r:id="rId3"/>
              </a:rPr>
              <a:t>NonCommercial</a:t>
            </a:r>
            <a:r>
              <a:rPr lang="en-US" sz="3400" b="0" i="0" u="sng" strike="noStrike" cap="none" dirty="0">
                <a:latin typeface="Calibri"/>
                <a:ea typeface="Calibri"/>
                <a:cs typeface="Calibri"/>
                <a:sym typeface="Calibri"/>
                <a:hlinkClick r:id="rId3"/>
              </a:rPr>
              <a:t>-</a:t>
            </a:r>
            <a:r>
              <a:rPr lang="en-US" sz="3400" b="0" i="0" u="sng" strike="noStrike" cap="none" dirty="0" err="1">
                <a:latin typeface="Calibri"/>
                <a:ea typeface="Calibri"/>
                <a:cs typeface="Calibri"/>
                <a:sym typeface="Calibri"/>
                <a:hlinkClick r:id="rId3"/>
              </a:rPr>
              <a:t>ShareAlike</a:t>
            </a:r>
            <a:r>
              <a:rPr lang="en-US" sz="3400" b="0" i="0" u="sng" strike="noStrike" cap="none" dirty="0">
                <a:latin typeface="Calibri"/>
                <a:ea typeface="Calibri"/>
                <a:cs typeface="Calibri"/>
                <a:sym typeface="Calibri"/>
                <a:hlinkClick r:id="rId3"/>
              </a:rPr>
              <a:t> 4.0 International</a:t>
            </a:r>
            <a:r>
              <a:rPr lang="en-US" sz="3400" b="0" i="0" u="none" strike="noStrike" cap="none" dirty="0">
                <a:latin typeface="Calibri"/>
                <a:ea typeface="Calibri"/>
                <a:cs typeface="Calibri"/>
                <a:sym typeface="Calibri"/>
              </a:rPr>
              <a:t>" license</a:t>
            </a:r>
            <a:endParaRPr sz="2000" b="0" i="0" u="none" strike="noStrike" cap="none" dirty="0">
              <a:latin typeface="Calibri"/>
              <a:ea typeface="Calibri"/>
              <a:cs typeface="Calibri"/>
              <a:sym typeface="Calibri"/>
            </a:endParaRPr>
          </a:p>
        </p:txBody>
      </p:sp>
      <p:sp>
        <p:nvSpPr>
          <p:cNvPr id="456" name="Shape 456"/>
          <p:cNvSpPr txBox="1">
            <a:spLocks noGrp="1"/>
          </p:cNvSpPr>
          <p:nvPr>
            <p:ph type="title"/>
          </p:nvPr>
        </p:nvSpPr>
        <p:spPr>
          <a:prstGeom prst="rect">
            <a:avLst/>
          </a:prstGeom>
          <a:noFill/>
          <a:ln>
            <a:noFill/>
          </a:ln>
        </p:spPr>
        <p:txBody>
          <a:bodyPr spcFirstLastPara="1" wrap="square" lIns="108000" tIns="36000" rIns="108000" bIns="36000" anchor="ctr" anchorCtr="0">
            <a:noAutofit/>
          </a:bodyPr>
          <a:lstStyle/>
          <a:p>
            <a:pPr marL="0" marR="0" lvl="0" indent="0" algn="l" rtl="0">
              <a:lnSpc>
                <a:spcPct val="90000"/>
              </a:lnSpc>
              <a:spcBef>
                <a:spcPts val="0"/>
              </a:spcBef>
              <a:spcAft>
                <a:spcPts val="0"/>
              </a:spcAft>
              <a:buClr>
                <a:srgbClr val="F3BE60"/>
              </a:buClr>
              <a:buSzPts val="4000"/>
              <a:buFont typeface="Calibri"/>
              <a:buNone/>
            </a:pPr>
            <a:r>
              <a:rPr lang="en-US" sz="4000" b="1" i="0" u="none" strike="noStrike" cap="none" dirty="0">
                <a:latin typeface="Calibri"/>
                <a:ea typeface="Calibri"/>
                <a:cs typeface="Calibri"/>
                <a:sym typeface="Calibri"/>
              </a:rPr>
              <a:t>License</a:t>
            </a:r>
            <a:endParaRPr dirty="0"/>
          </a:p>
        </p:txBody>
      </p:sp>
      <p:sp>
        <p:nvSpPr>
          <p:cNvPr id="458" name="Shape 458"/>
          <p:cNvSpPr txBox="1">
            <a:spLocks noGrp="1"/>
          </p:cNvSpPr>
          <p:nvPr>
            <p:ph type="sldNum" sz="quarter" idx="13"/>
          </p:nvPr>
        </p:nvSpPr>
        <p:spPr>
          <a:prstGeom prst="rect">
            <a:avLst/>
          </a:prstGeom>
          <a:noFill/>
          <a:ln>
            <a:noFill/>
          </a:ln>
        </p:spPr>
        <p:txBody>
          <a:bodyPr spcFirstLastPara="1" wrap="square" lIns="36000" tIns="36000" rIns="36000" bIns="36000" anchor="ctr" anchorCtr="0">
            <a:noAutofit/>
          </a:bodyPr>
          <a:lstStyle/>
          <a:p>
            <a:pPr marL="0" marR="0" lvl="0" indent="0" algn="r" rtl="0">
              <a:spcBef>
                <a:spcPts val="0"/>
              </a:spcBef>
              <a:spcAft>
                <a:spcPts val="0"/>
              </a:spcAft>
              <a:buNone/>
            </a:pPr>
            <a:fld id="{00000000-1234-1234-1234-123412341234}" type="slidenum">
              <a:rPr lang="en-US" sz="1000">
                <a:solidFill>
                  <a:schemeClr val="lt1"/>
                </a:solidFill>
                <a:latin typeface="Calibri"/>
                <a:ea typeface="Calibri"/>
                <a:cs typeface="Calibri"/>
                <a:sym typeface="Calibri"/>
              </a:rPr>
              <a:t>91</a:t>
            </a:fld>
            <a:endParaRPr sz="1000">
              <a:solidFill>
                <a:schemeClr val="lt1"/>
              </a:solidFill>
              <a:latin typeface="Calibri"/>
              <a:ea typeface="Calibri"/>
              <a:cs typeface="Calibri"/>
              <a:sym typeface="Calibri"/>
            </a:endParaRPr>
          </a:p>
        </p:txBody>
      </p:sp>
      <p:pic>
        <p:nvPicPr>
          <p:cNvPr id="459" name="Shape 459" title="CC-BY-NC-SA License">
            <a:hlinkClick r:id="rId3"/>
          </p:cNvPr>
          <p:cNvPicPr preferRelativeResize="0"/>
          <p:nvPr/>
        </p:nvPicPr>
        <p:blipFill rotWithShape="1">
          <a:blip r:embed="rId4">
            <a:alphaModFix/>
          </a:blip>
          <a:srcRect/>
          <a:stretch/>
        </p:blipFill>
        <p:spPr>
          <a:xfrm>
            <a:off x="3771859" y="3810000"/>
            <a:ext cx="4642333" cy="1624244"/>
          </a:xfrm>
          <a:prstGeom prst="roundRect">
            <a:avLst>
              <a:gd name="adj" fmla="val 4326"/>
            </a:avLst>
          </a:prstGeom>
          <a:noFill/>
          <a:ln w="9525" cap="flat" cmpd="sng">
            <a:solidFill>
              <a:srgbClr val="7B4A3A"/>
            </a:solidFill>
            <a:prstDash val="solid"/>
            <a:round/>
            <a:headEnd type="none" w="med" len="med"/>
            <a:tailEnd type="none" w="med" len="med"/>
          </a:ln>
        </p:spPr>
      </p:pic>
    </p:spTree>
    <p:extLst>
      <p:ext uri="{BB962C8B-B14F-4D97-AF65-F5344CB8AC3E}">
        <p14:creationId xmlns:p14="http://schemas.microsoft.com/office/powerpoint/2010/main" val="255922728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theme/theme1.xml><?xml version="1.0" encoding="utf-8"?>
<a:theme xmlns:a="http://schemas.openxmlformats.org/drawingml/2006/main" name="1_SoftUni3_1">
  <a:themeElements>
    <a:clrScheme name="Custom 2">
      <a:dk1>
        <a:srgbClr val="234465"/>
      </a:dk1>
      <a:lt1>
        <a:srgbClr val="FFA000"/>
      </a:lt1>
      <a:dk2>
        <a:srgbClr val="234465"/>
      </a:dk2>
      <a:lt2>
        <a:srgbClr val="FFFFFF"/>
      </a:lt2>
      <a:accent1>
        <a:srgbClr val="F7C86D"/>
      </a:accent1>
      <a:accent2>
        <a:srgbClr val="00B050"/>
      </a:accent2>
      <a:accent3>
        <a:srgbClr val="44A9F8"/>
      </a:accent3>
      <a:accent4>
        <a:srgbClr val="7030A0"/>
      </a:accent4>
      <a:accent5>
        <a:srgbClr val="67748E"/>
      </a:accent5>
      <a:accent6>
        <a:srgbClr val="F4F5F7"/>
      </a:accent6>
      <a:hlink>
        <a:srgbClr val="F2AC44"/>
      </a:hlink>
      <a:folHlink>
        <a:srgbClr val="F6C781"/>
      </a:folHlink>
    </a:clrScheme>
    <a:fontScheme name="Calibri">
      <a:majorFont>
        <a:latin typeface="Calibri"/>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dk2">
            <a:alpha val="80000"/>
          </a:schemeClr>
        </a:solidFill>
        <a:ln w="19050">
          <a:solidFill>
            <a:schemeClr val="tx1">
              <a:lumMod val="75000"/>
              <a:alpha val="80000"/>
            </a:schemeClr>
          </a:solidFill>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sz="2800" b="1" dirty="0">
            <a:solidFill>
              <a:srgbClr val="FFFFFF"/>
            </a:solidFill>
            <a:effectLst>
              <a:outerShdw blurRad="38100" dist="38100" dir="2700000" algn="tl">
                <a:srgbClr val="000000">
                  <a:alpha val="43137"/>
                </a:srgbClr>
              </a:outerShdw>
            </a:effectLst>
          </a:defRPr>
        </a:defPPr>
      </a:lstStyle>
      <a:style>
        <a:lnRef idx="2">
          <a:schemeClr val="accent1">
            <a:shade val="50000"/>
          </a:schemeClr>
        </a:lnRef>
        <a:fillRef idx="1001">
          <a:schemeClr val="dk2"/>
        </a:fillRef>
        <a:effectRef idx="0">
          <a:schemeClr val="accent1"/>
        </a:effectRef>
        <a:fontRef idx="minor">
          <a:schemeClr val="lt1"/>
        </a:fontRef>
      </a:style>
    </a:spDef>
    <a:txDef>
      <a:spPr>
        <a:solidFill>
          <a:schemeClr val="accent6">
            <a:lumMod val="75000"/>
            <a:alpha val="15000"/>
          </a:schemeClr>
        </a:solidFill>
        <a:ln w="12700">
          <a:solidFill>
            <a:schemeClr val="tx1">
              <a:lumMod val="75000"/>
            </a:schemeClr>
          </a:solidFill>
        </a:ln>
      </a:spPr>
      <a:bodyPr vert="horz" wrap="square" lIns="144000" tIns="108000" rIns="144000" bIns="108000" rtlCol="0">
        <a:spAutoFit/>
      </a:bodyPr>
      <a:lstStyle>
        <a:defPPr algn="l" eaLnBrk="0" hangingPunct="0">
          <a:lnSpc>
            <a:spcPct val="110000"/>
          </a:lnSpc>
          <a:buClr>
            <a:schemeClr val="accent5">
              <a:lumMod val="40000"/>
              <a:lumOff val="60000"/>
            </a:schemeClr>
          </a:buClr>
          <a:buSzPct val="70000"/>
          <a:defRPr sz="2400" dirty="0"/>
        </a:defPPr>
      </a:lstStyle>
    </a:txDef>
  </a:objectDefaults>
  <a:extraClrSchemeLst/>
  <a:extLst>
    <a:ext uri="{05A4C25C-085E-4340-85A3-A5531E510DB2}">
      <thm15:themeFamily xmlns:thm15="http://schemas.microsoft.com/office/thememl/2012/main" name="SoftUni3_1" id="{D61FAD9B-6E74-4E03-BFE4-B363D484F1DA}" vid="{7089C1A3-635B-4B03-A017-DAF10A3A396B}"/>
    </a:ext>
  </a:extLst>
</a:theme>
</file>

<file path=ppt/theme/theme2.xml><?xml version="1.0" encoding="utf-8"?>
<a:theme xmlns:a="http://schemas.openxmlformats.org/drawingml/2006/main" name="Office Theme">
  <a:themeElements>
    <a:clrScheme name="Tech_16x9">
      <a:dk1>
        <a:srgbClr val="000000"/>
      </a:dk1>
      <a:lt1>
        <a:srgbClr val="FFFFFF"/>
      </a:lt1>
      <a:dk2>
        <a:srgbClr val="192A52"/>
      </a:dk2>
      <a:lt2>
        <a:srgbClr val="C0C0C0"/>
      </a:lt2>
      <a:accent1>
        <a:srgbClr val="009999"/>
      </a:accent1>
      <a:accent2>
        <a:srgbClr val="E98915"/>
      </a:accent2>
      <a:accent3>
        <a:srgbClr val="A419A7"/>
      </a:accent3>
      <a:accent4>
        <a:srgbClr val="AFC34D"/>
      </a:accent4>
      <a:accent5>
        <a:srgbClr val="E5572B"/>
      </a:accent5>
      <a:accent6>
        <a:srgbClr val="6868C4"/>
      </a:accent6>
      <a:hlink>
        <a:srgbClr val="009999"/>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911</TotalTime>
  <Words>2532</Words>
  <Application>Microsoft Office PowerPoint</Application>
  <PresentationFormat>Custom</PresentationFormat>
  <Paragraphs>667</Paragraphs>
  <Slides>91</Slides>
  <Notes>3</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91</vt:i4>
      </vt:variant>
    </vt:vector>
  </HeadingPairs>
  <TitlesOfParts>
    <vt:vector size="101" baseType="lpstr">
      <vt:lpstr>맑은 고딕</vt:lpstr>
      <vt:lpstr>Arial</vt:lpstr>
      <vt:lpstr>Arial Rounded MT Bold</vt:lpstr>
      <vt:lpstr>Calibri</vt:lpstr>
      <vt:lpstr>Consolas</vt:lpstr>
      <vt:lpstr>Corbel (Body)</vt:lpstr>
      <vt:lpstr>Noto Sans Symbols</vt:lpstr>
      <vt:lpstr>Wingdings</vt:lpstr>
      <vt:lpstr>Wingdings 2</vt:lpstr>
      <vt:lpstr>1_SoftUni3_1</vt:lpstr>
      <vt:lpstr>Software Development and Testing Life Cycles</vt:lpstr>
      <vt:lpstr>Table of Contents</vt:lpstr>
      <vt:lpstr>PowerPoint Presentation</vt:lpstr>
      <vt:lpstr>What is a Development Methodology?</vt:lpstr>
      <vt:lpstr>Phases of the SDLC</vt:lpstr>
      <vt:lpstr>Phases of the SDLC</vt:lpstr>
      <vt:lpstr>PowerPoint Presentation</vt:lpstr>
      <vt:lpstr>What is a Development Methodology?</vt:lpstr>
      <vt:lpstr>Development Methodologies</vt:lpstr>
      <vt:lpstr>PowerPoint Presentation</vt:lpstr>
      <vt:lpstr>The Waterfall Development Process</vt:lpstr>
      <vt:lpstr>The Waterfall Model</vt:lpstr>
      <vt:lpstr>V Model Development Process</vt:lpstr>
      <vt:lpstr>V Model</vt:lpstr>
      <vt:lpstr>Development Tasks</vt:lpstr>
      <vt:lpstr>Development Tasks</vt:lpstr>
      <vt:lpstr>Development Tasks</vt:lpstr>
      <vt:lpstr>Testing Tasks</vt:lpstr>
      <vt:lpstr>Testing Tasks</vt:lpstr>
      <vt:lpstr>Levels of Abstraction</vt:lpstr>
      <vt:lpstr>Validation vs. Verification</vt:lpstr>
      <vt:lpstr>PowerPoint Presentation</vt:lpstr>
      <vt:lpstr>Iterative and Incremental Development</vt:lpstr>
      <vt:lpstr>Advantages</vt:lpstr>
      <vt:lpstr>Disadvantages</vt:lpstr>
      <vt:lpstr>Initialization Step</vt:lpstr>
      <vt:lpstr>Iteration Step</vt:lpstr>
      <vt:lpstr>Project Control List</vt:lpstr>
      <vt:lpstr>Types of Iterative Models</vt:lpstr>
      <vt:lpstr>PowerPoint Presentation</vt:lpstr>
      <vt:lpstr>The Agile Manifesto</vt:lpstr>
      <vt:lpstr>The Agile Manifesto</vt:lpstr>
      <vt:lpstr>Agile Manifesto Principles</vt:lpstr>
      <vt:lpstr>Agile Manifesto Principles</vt:lpstr>
      <vt:lpstr>Agile Manifesto Principles</vt:lpstr>
      <vt:lpstr>Agile Characteristics</vt:lpstr>
      <vt:lpstr>Agile Characteristics</vt:lpstr>
      <vt:lpstr>Agile Characteristics</vt:lpstr>
      <vt:lpstr>Agile Characteristics</vt:lpstr>
      <vt:lpstr>Agile Methodologies</vt:lpstr>
      <vt:lpstr>Extreme Programming</vt:lpstr>
      <vt:lpstr>Extreme Programming</vt:lpstr>
      <vt:lpstr>XP The 13 Key Practices</vt:lpstr>
      <vt:lpstr>Kanban</vt:lpstr>
      <vt:lpstr>Kanban Board</vt:lpstr>
      <vt:lpstr>Work In Progress (WIP)</vt:lpstr>
      <vt:lpstr>WIP</vt:lpstr>
      <vt:lpstr>Anti-Patterns</vt:lpstr>
      <vt:lpstr>PowerPoint Presentation</vt:lpstr>
      <vt:lpstr>Scrum</vt:lpstr>
      <vt:lpstr>Scrum</vt:lpstr>
      <vt:lpstr>Scrum</vt:lpstr>
      <vt:lpstr>Scrum</vt:lpstr>
      <vt:lpstr>Scrum Team</vt:lpstr>
      <vt:lpstr>The Scrum Master</vt:lpstr>
      <vt:lpstr>The Scrum Master</vt:lpstr>
      <vt:lpstr>The Team</vt:lpstr>
      <vt:lpstr>The Team</vt:lpstr>
      <vt:lpstr>The Product Owner</vt:lpstr>
      <vt:lpstr>The Product Owner</vt:lpstr>
      <vt:lpstr>Scrum Ancillary Role</vt:lpstr>
      <vt:lpstr>Scrum Ancillary Roles</vt:lpstr>
      <vt:lpstr>PowerPoint Presentation</vt:lpstr>
      <vt:lpstr>Scrum Terminology</vt:lpstr>
      <vt:lpstr>Product Backlog</vt:lpstr>
      <vt:lpstr>Sample Product Backlog</vt:lpstr>
      <vt:lpstr>Sprint Backlog</vt:lpstr>
      <vt:lpstr>Sample Sprint Backlog</vt:lpstr>
      <vt:lpstr>Sprint Backlog</vt:lpstr>
      <vt:lpstr>Sample Burn Down Chart</vt:lpstr>
      <vt:lpstr>Bug Backlog?</vt:lpstr>
      <vt:lpstr>Scrum Practices</vt:lpstr>
      <vt:lpstr>Sprint Planning Meeting</vt:lpstr>
      <vt:lpstr>The Daily Scrum</vt:lpstr>
      <vt:lpstr>The Daily Scrum</vt:lpstr>
      <vt:lpstr>Sprint Review/Demo Meeting</vt:lpstr>
      <vt:lpstr>Sprint Retrospective</vt:lpstr>
      <vt:lpstr>User Story </vt:lpstr>
      <vt:lpstr>User Story </vt:lpstr>
      <vt:lpstr>Scrum Board vs. </vt:lpstr>
      <vt:lpstr>PowerPoint Presentation</vt:lpstr>
      <vt:lpstr>Phases of the STLC</vt:lpstr>
      <vt:lpstr>Introduction STLC</vt:lpstr>
      <vt:lpstr>Introduction STLC (2)</vt:lpstr>
      <vt:lpstr>Phases of the STLC (2)</vt:lpstr>
      <vt:lpstr>Summary</vt:lpstr>
      <vt:lpstr>PowerPoint Presentation</vt:lpstr>
      <vt:lpstr>Diamond Partners</vt:lpstr>
      <vt:lpstr>Diamond Partners</vt:lpstr>
      <vt:lpstr>Trainings @ Software University (SoftUni)</vt:lpstr>
      <vt:lpstr>License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Software Development and Testing Life Cycles</dc:title>
  <dc:creator>Nina's PC</dc:creator>
  <cp:lastModifiedBy>Nina's PC</cp:lastModifiedBy>
  <cp:revision>45</cp:revision>
  <dcterms:modified xsi:type="dcterms:W3CDTF">2018-11-25T17:37:11Z</dcterms:modified>
</cp:coreProperties>
</file>